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59" r:id="rId6"/>
    <p:sldId id="268" r:id="rId7"/>
    <p:sldId id="260" r:id="rId8"/>
    <p:sldId id="270" r:id="rId9"/>
    <p:sldId id="261" r:id="rId10"/>
    <p:sldId id="264" r:id="rId11"/>
    <p:sldId id="262" r:id="rId12"/>
    <p:sldId id="272" r:id="rId13"/>
    <p:sldId id="265" r:id="rId14"/>
    <p:sldId id="266" r:id="rId15"/>
    <p:sldId id="263" r:id="rId16"/>
    <p:sldId id="273" r:id="rId17"/>
    <p:sldId id="281" r:id="rId18"/>
    <p:sldId id="283" r:id="rId19"/>
    <p:sldId id="271" r:id="rId20"/>
    <p:sldId id="269" r:id="rId21"/>
    <p:sldId id="276" r:id="rId22"/>
    <p:sldId id="277" r:id="rId23"/>
    <p:sldId id="279" r:id="rId24"/>
    <p:sldId id="267" r:id="rId25"/>
    <p:sldId id="285" r:id="rId26"/>
    <p:sldId id="287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36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D33C-7D4C-4084-8174-BA034214E67A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3CD-6BF6-4DE2-A107-7202ADF92B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D33C-7D4C-4084-8174-BA034214E67A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3CD-6BF6-4DE2-A107-7202ADF92B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D33C-7D4C-4084-8174-BA034214E67A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3CD-6BF6-4DE2-A107-7202ADF92B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D33C-7D4C-4084-8174-BA034214E67A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3CD-6BF6-4DE2-A107-7202ADF92B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D33C-7D4C-4084-8174-BA034214E67A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3CD-6BF6-4DE2-A107-7202ADF92B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D33C-7D4C-4084-8174-BA034214E67A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3CD-6BF6-4DE2-A107-7202ADF92B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D33C-7D4C-4084-8174-BA034214E67A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3CD-6BF6-4DE2-A107-7202ADF92B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D33C-7D4C-4084-8174-BA034214E67A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3CD-6BF6-4DE2-A107-7202ADF92B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D33C-7D4C-4084-8174-BA034214E67A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3CD-6BF6-4DE2-A107-7202ADF92B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D33C-7D4C-4084-8174-BA034214E67A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3CD-6BF6-4DE2-A107-7202ADF92B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D33C-7D4C-4084-8174-BA034214E67A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3CD-6BF6-4DE2-A107-7202ADF92B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ED33C-7D4C-4084-8174-BA034214E67A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D13CD-6BF6-4DE2-A107-7202ADF92B6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upload.wikimedia.org/wikipedia/commons/a/ab/Shatt_al-Arab_map.pn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Andy" pitchFamily="66" charset="0"/>
              </a:rPr>
              <a:t>THE MIDDLE EAST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File:Shatt al-Arab map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357298"/>
            <a:ext cx="4664340" cy="3786214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5072066" y="3000372"/>
            <a:ext cx="1071570" cy="1214446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PALESTINE AND ARAB HOPES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216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Arab chief to revolt against Turks—</a:t>
            </a:r>
            <a:r>
              <a:rPr lang="en-US" dirty="0">
                <a:solidFill>
                  <a:srgbClr val="92D050"/>
                </a:solidFill>
              </a:rPr>
              <a:t>Hussein</a:t>
            </a:r>
            <a:r>
              <a:rPr lang="en-US" dirty="0"/>
              <a:t>, the ruler of </a:t>
            </a:r>
            <a:r>
              <a:rPr lang="en-US" dirty="0">
                <a:solidFill>
                  <a:srgbClr val="92D050"/>
                </a:solidFill>
              </a:rPr>
              <a:t>Hejaz</a:t>
            </a:r>
            <a:r>
              <a:rPr lang="en-US" dirty="0"/>
              <a:t> (coastal strip running down the eastern bank of the Red Sea</a:t>
            </a:r>
          </a:p>
          <a:p>
            <a:pPr lvl="0"/>
            <a:r>
              <a:rPr lang="en-US" dirty="0"/>
              <a:t>Hoped for support from Brits. </a:t>
            </a:r>
            <a:r>
              <a:rPr lang="en-US" dirty="0">
                <a:solidFill>
                  <a:srgbClr val="92D050"/>
                </a:solidFill>
              </a:rPr>
              <a:t>McMahon</a:t>
            </a:r>
            <a:r>
              <a:rPr lang="en-US" dirty="0"/>
              <a:t>, The British representative in Cairo, gave support with vague agreement of Arab independence (</a:t>
            </a:r>
            <a:r>
              <a:rPr lang="en-US" dirty="0">
                <a:solidFill>
                  <a:srgbClr val="92D050"/>
                </a:solidFill>
              </a:rPr>
              <a:t>1915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Hussein’s son Faisal went to </a:t>
            </a:r>
            <a:r>
              <a:rPr lang="en-US" dirty="0">
                <a:solidFill>
                  <a:srgbClr val="92D050"/>
                </a:solidFill>
              </a:rPr>
              <a:t>Versailles</a:t>
            </a:r>
            <a:r>
              <a:rPr lang="en-US" dirty="0"/>
              <a:t> in </a:t>
            </a:r>
            <a:r>
              <a:rPr lang="en-US" dirty="0">
                <a:solidFill>
                  <a:srgbClr val="92D050"/>
                </a:solidFill>
              </a:rPr>
              <a:t>1919 </a:t>
            </a:r>
            <a:r>
              <a:rPr lang="en-US" dirty="0"/>
              <a:t>to get the promised land.  France offered united crown of </a:t>
            </a:r>
            <a:r>
              <a:rPr lang="en-US" dirty="0">
                <a:solidFill>
                  <a:srgbClr val="92D050"/>
                </a:solidFill>
              </a:rPr>
              <a:t>Syria </a:t>
            </a:r>
            <a:r>
              <a:rPr lang="en-US" dirty="0"/>
              <a:t>and</a:t>
            </a:r>
            <a:r>
              <a:rPr lang="en-US" dirty="0">
                <a:solidFill>
                  <a:srgbClr val="92D050"/>
                </a:solidFill>
              </a:rPr>
              <a:t> Lebanon</a:t>
            </a:r>
            <a:r>
              <a:rPr lang="en-US" dirty="0"/>
              <a:t>, but once he accepted they drove him out.</a:t>
            </a:r>
          </a:p>
          <a:p>
            <a:pPr lvl="0"/>
            <a:r>
              <a:rPr lang="en-US" dirty="0"/>
              <a:t>Brits. Cut out a part of Palestine to give to Abdullah’s, Faisal’s brother (</a:t>
            </a:r>
            <a:r>
              <a:rPr lang="en-US" dirty="0">
                <a:solidFill>
                  <a:srgbClr val="92D050"/>
                </a:solidFill>
              </a:rPr>
              <a:t>Trans-Jordan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143000" y="304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143000" y="212725"/>
            <a:ext cx="7848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99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="1">
                <a:solidFill>
                  <a:srgbClr val="0037A6"/>
                </a:solidFill>
                <a:latin typeface="BlackChancery" pitchFamily="2" charset="0"/>
              </a:rPr>
              <a:t>The Arab Revolt:  1916-1918</a:t>
            </a:r>
          </a:p>
        </p:txBody>
      </p:sp>
      <p:pic>
        <p:nvPicPr>
          <p:cNvPr id="38921" name="Picture 9" descr="sumtwo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l="9796" t="5263" r="19673"/>
          <a:stretch>
            <a:fillRect/>
          </a:stretch>
        </p:blipFill>
        <p:spPr bwMode="auto">
          <a:xfrm>
            <a:off x="5715000" y="4648200"/>
            <a:ext cx="1168400" cy="1752600"/>
          </a:xfrm>
          <a:prstGeom prst="rect">
            <a:avLst/>
          </a:prstGeom>
          <a:noFill/>
          <a:ln w="9525">
            <a:solidFill>
              <a:srgbClr val="002774"/>
            </a:solidFill>
            <a:miter lim="800000"/>
            <a:headEnd/>
            <a:tailEnd/>
          </a:ln>
        </p:spPr>
      </p:pic>
      <p:pic>
        <p:nvPicPr>
          <p:cNvPr id="38923" name="Picture 11" descr="Map: Arab Revolt fighting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3429000" y="1066800"/>
            <a:ext cx="5181600" cy="2889250"/>
          </a:xfrm>
          <a:prstGeom prst="rect">
            <a:avLst/>
          </a:prstGeom>
          <a:noFill/>
          <a:ln w="9525">
            <a:solidFill>
              <a:srgbClr val="002774"/>
            </a:solidFill>
            <a:miter lim="800000"/>
            <a:headEnd/>
            <a:tailEnd/>
          </a:ln>
        </p:spPr>
      </p:pic>
      <p:pic>
        <p:nvPicPr>
          <p:cNvPr id="38962" name="Picture 50" descr="Train_explosion"/>
          <p:cNvPicPr>
            <a:picLocks noChangeAspect="1" noChangeArrowheads="1"/>
          </p:cNvPicPr>
          <p:nvPr/>
        </p:nvPicPr>
        <p:blipFill>
          <a:blip r:embed="rId4">
            <a:lum contrast="6000"/>
          </a:blip>
          <a:srcRect/>
          <a:stretch>
            <a:fillRect/>
          </a:stretch>
        </p:blipFill>
        <p:spPr bwMode="auto">
          <a:xfrm>
            <a:off x="1447800" y="4419600"/>
            <a:ext cx="3581400" cy="1847850"/>
          </a:xfrm>
          <a:prstGeom prst="rect">
            <a:avLst/>
          </a:prstGeom>
          <a:noFill/>
          <a:ln w="9525">
            <a:solidFill>
              <a:srgbClr val="002774"/>
            </a:solidFill>
            <a:miter lim="800000"/>
            <a:headEnd/>
            <a:tailEnd/>
          </a:ln>
        </p:spPr>
      </p:pic>
      <p:pic>
        <p:nvPicPr>
          <p:cNvPr id="38963" name="Picture 51" descr="lawrence1a"/>
          <p:cNvPicPr>
            <a:picLocks noChangeAspect="1" noChangeArrowheads="1"/>
          </p:cNvPicPr>
          <p:nvPr/>
        </p:nvPicPr>
        <p:blipFill>
          <a:blip r:embed="rId5">
            <a:lum bright="-6000" contrast="18000"/>
          </a:blip>
          <a:srcRect/>
          <a:stretch>
            <a:fillRect/>
          </a:stretch>
        </p:blipFill>
        <p:spPr bwMode="auto">
          <a:xfrm>
            <a:off x="1447800" y="1371600"/>
            <a:ext cx="1612900" cy="2692400"/>
          </a:xfrm>
          <a:prstGeom prst="rect">
            <a:avLst/>
          </a:prstGeom>
          <a:noFill/>
          <a:ln w="9525">
            <a:solidFill>
              <a:srgbClr val="002774"/>
            </a:solidFill>
            <a:miter lim="800000"/>
            <a:headEnd/>
            <a:tailEnd/>
          </a:ln>
        </p:spPr>
      </p:pic>
      <p:pic>
        <p:nvPicPr>
          <p:cNvPr id="38964" name="Picture 52" descr="lawrence2a"/>
          <p:cNvPicPr>
            <a:picLocks noChangeAspect="1" noChangeArrowheads="1"/>
          </p:cNvPicPr>
          <p:nvPr/>
        </p:nvPicPr>
        <p:blipFill>
          <a:blip r:embed="rId6">
            <a:lum bright="-6000" contrast="12000"/>
          </a:blip>
          <a:srcRect/>
          <a:stretch>
            <a:fillRect/>
          </a:stretch>
        </p:blipFill>
        <p:spPr bwMode="auto">
          <a:xfrm>
            <a:off x="7467600" y="3429000"/>
            <a:ext cx="1182688" cy="2794000"/>
          </a:xfrm>
          <a:prstGeom prst="rect">
            <a:avLst/>
          </a:prstGeom>
          <a:noFill/>
          <a:ln w="9525">
            <a:solidFill>
              <a:srgbClr val="002774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pload.wikimedia.org/wikipedia/commons/9/9f/Hijaz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57166"/>
            <a:ext cx="6610350" cy="6086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clas.ufl.edu/users/oren/Transjordan%20separation%2019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5" y="214290"/>
            <a:ext cx="4607287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PALESTINE POLITICS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216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By </a:t>
            </a:r>
            <a:r>
              <a:rPr lang="en-US" dirty="0">
                <a:solidFill>
                  <a:srgbClr val="92D050"/>
                </a:solidFill>
              </a:rPr>
              <a:t>1914</a:t>
            </a:r>
            <a:r>
              <a:rPr lang="en-US" dirty="0"/>
              <a:t> Jews were migrating to Palestine (</a:t>
            </a:r>
            <a:r>
              <a:rPr lang="en-US" dirty="0">
                <a:solidFill>
                  <a:srgbClr val="92D050"/>
                </a:solidFill>
              </a:rPr>
              <a:t>Zionist </a:t>
            </a:r>
            <a:r>
              <a:rPr lang="en-US" dirty="0"/>
              <a:t>Movement founded by Theodore Herzl—the right to live in Palestine)</a:t>
            </a:r>
          </a:p>
          <a:p>
            <a:pPr lvl="0"/>
            <a:r>
              <a:rPr lang="en-US" dirty="0"/>
              <a:t>Movement a lot of </a:t>
            </a:r>
            <a:r>
              <a:rPr lang="en-US" dirty="0">
                <a:solidFill>
                  <a:srgbClr val="92D050"/>
                </a:solidFill>
              </a:rPr>
              <a:t>American</a:t>
            </a:r>
            <a:r>
              <a:rPr lang="en-US" dirty="0"/>
              <a:t> Support.</a:t>
            </a:r>
          </a:p>
          <a:p>
            <a:pPr lvl="0"/>
            <a:r>
              <a:rPr lang="en-US" dirty="0"/>
              <a:t>1917 British Foreign Secretary, A.J. Balfour, wrote the ‘</a:t>
            </a:r>
            <a:r>
              <a:rPr lang="en-US" dirty="0">
                <a:solidFill>
                  <a:srgbClr val="92D050"/>
                </a:solidFill>
              </a:rPr>
              <a:t>Balfour Declaration</a:t>
            </a:r>
            <a:r>
              <a:rPr lang="en-US" dirty="0"/>
              <a:t>’—promise to create a Jewish homeland in Palestine. Why was it important to Canada?</a:t>
            </a:r>
          </a:p>
          <a:p>
            <a:pPr lvl="0"/>
            <a:r>
              <a:rPr lang="en-US" dirty="0"/>
              <a:t>Policy upset everyone—</a:t>
            </a:r>
            <a:r>
              <a:rPr lang="en-US" dirty="0">
                <a:solidFill>
                  <a:srgbClr val="92D050"/>
                </a:solidFill>
              </a:rPr>
              <a:t>limited</a:t>
            </a:r>
            <a:r>
              <a:rPr lang="en-US" dirty="0"/>
              <a:t> Jewish immigration and Palestinians resented influx of Jews.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McMahon promised everything to the Arabs and Balfour promised Palestine to the Jews.  Seeds for future conflict.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143000" y="304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143000" y="152400"/>
            <a:ext cx="78486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99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100" b="1" dirty="0">
                <a:solidFill>
                  <a:srgbClr val="0037A6"/>
                </a:solidFill>
                <a:latin typeface="BlackChancery" pitchFamily="2" charset="0"/>
              </a:rPr>
              <a:t>British Promise to the Jews: Balfour Declaration, 1917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295400" y="5638800"/>
            <a:ext cx="3810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b="1">
                <a:solidFill>
                  <a:srgbClr val="517539"/>
                </a:solidFill>
                <a:latin typeface="Lombardic Narrow" pitchFamily="2" charset="0"/>
              </a:rPr>
              <a:t>Sir Arthur James Balfour</a:t>
            </a:r>
            <a:br>
              <a:rPr lang="en-US" sz="2300" b="1">
                <a:solidFill>
                  <a:srgbClr val="517539"/>
                </a:solidFill>
                <a:latin typeface="Lombardic Narrow" pitchFamily="2" charset="0"/>
              </a:rPr>
            </a:br>
            <a:r>
              <a:rPr lang="en-US" sz="2300" b="1">
                <a:solidFill>
                  <a:srgbClr val="517539"/>
                </a:solidFill>
                <a:latin typeface="Lombardic Narrow" pitchFamily="2" charset="0"/>
              </a:rPr>
              <a:t>Br. Foreign Secretary</a:t>
            </a:r>
          </a:p>
        </p:txBody>
      </p:sp>
      <p:pic>
        <p:nvPicPr>
          <p:cNvPr id="41990" name="Picture 6" descr="Balfour"/>
          <p:cNvPicPr>
            <a:picLocks noChangeAspect="1" noChangeArrowheads="1"/>
          </p:cNvPicPr>
          <p:nvPr/>
        </p:nvPicPr>
        <p:blipFill>
          <a:blip r:embed="rId2">
            <a:lum bright="12000" contrast="6000"/>
          </a:blip>
          <a:srcRect/>
          <a:stretch>
            <a:fillRect/>
          </a:stretch>
        </p:blipFill>
        <p:spPr bwMode="auto">
          <a:xfrm>
            <a:off x="1524000" y="1676400"/>
            <a:ext cx="3340100" cy="3810000"/>
          </a:xfrm>
          <a:prstGeom prst="rect">
            <a:avLst/>
          </a:prstGeom>
          <a:noFill/>
          <a:ln w="9525">
            <a:solidFill>
              <a:srgbClr val="002774"/>
            </a:solidFill>
            <a:miter lim="800000"/>
            <a:headEnd/>
            <a:tailEnd/>
          </a:ln>
        </p:spPr>
      </p:pic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5257800" y="1676400"/>
            <a:ext cx="3581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i="1" dirty="0">
                <a:latin typeface="Lombardic Narrow" pitchFamily="2" charset="0"/>
              </a:rPr>
              <a:t>His Majesty’s Government views with favor the establishment </a:t>
            </a:r>
            <a:r>
              <a:rPr lang="en-US" sz="2000" b="1" i="1" u="sng" dirty="0">
                <a:solidFill>
                  <a:srgbClr val="FF3300"/>
                </a:solidFill>
                <a:latin typeface="Lombardic Narrow" pitchFamily="2" charset="0"/>
              </a:rPr>
              <a:t>in</a:t>
            </a:r>
            <a:r>
              <a:rPr lang="en-US" sz="2000" b="1" i="1" dirty="0">
                <a:latin typeface="Lombardic Narrow" pitchFamily="2" charset="0"/>
              </a:rPr>
              <a:t> Palestine of </a:t>
            </a:r>
            <a:r>
              <a:rPr lang="en-US" sz="2000" b="1" i="1" u="sng" dirty="0">
                <a:solidFill>
                  <a:srgbClr val="FF3300"/>
                </a:solidFill>
                <a:latin typeface="Lombardic Narrow" pitchFamily="2" charset="0"/>
              </a:rPr>
              <a:t>a</a:t>
            </a:r>
            <a:r>
              <a:rPr lang="en-US" sz="2000" b="1" i="1" dirty="0">
                <a:latin typeface="Lombardic Narrow" pitchFamily="2" charset="0"/>
              </a:rPr>
              <a:t> </a:t>
            </a:r>
            <a:r>
              <a:rPr lang="en-US" sz="2000" b="1" i="1" u="sng" dirty="0">
                <a:latin typeface="Lombardic Narrow" pitchFamily="2" charset="0"/>
              </a:rPr>
              <a:t>national home for the Jewish people</a:t>
            </a:r>
            <a:r>
              <a:rPr lang="en-US" sz="2000" b="1" i="1" dirty="0">
                <a:latin typeface="Lombardic Narrow" pitchFamily="2" charset="0"/>
              </a:rPr>
              <a:t> and will use their best endeavors to facilitate the achievement of this object, it being clearly understood that </a:t>
            </a:r>
            <a:r>
              <a:rPr lang="en-US" sz="2000" b="1" i="1" u="sng" dirty="0">
                <a:latin typeface="Lombardic Narrow" pitchFamily="2" charset="0"/>
              </a:rPr>
              <a:t>nothing shall be done which may prejudice the civil and religious rights of </a:t>
            </a:r>
            <a:r>
              <a:rPr lang="en-US" sz="2000" b="1" i="1" u="sng" dirty="0">
                <a:solidFill>
                  <a:srgbClr val="FF3300"/>
                </a:solidFill>
                <a:latin typeface="Lombardic Narrow" pitchFamily="2" charset="0"/>
              </a:rPr>
              <a:t>existing non-Jewish communities in Palestine</a:t>
            </a:r>
            <a:r>
              <a:rPr lang="en-US" sz="2000" b="1" i="1" u="sng" dirty="0">
                <a:latin typeface="Lombardic Narrow" pitchFamily="2" charset="0"/>
              </a:rPr>
              <a:t>…</a:t>
            </a:r>
            <a:endParaRPr lang="en-US" sz="2000" b="1" i="1" dirty="0">
              <a:latin typeface="Lombardic Narrow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143000" y="304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143000" y="152400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99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37A6"/>
                </a:solidFill>
                <a:latin typeface="BlackChancery" pitchFamily="2" charset="0"/>
              </a:rPr>
              <a:t>Jews &amp; Arabs in Palestine, 1920 </a:t>
            </a:r>
          </a:p>
        </p:txBody>
      </p:sp>
      <p:pic>
        <p:nvPicPr>
          <p:cNvPr id="57371" name="Picture 27" descr="map-Zionist COlonies in Palestine - 1920"/>
          <p:cNvPicPr>
            <a:picLocks noChangeAspect="1" noChangeArrowheads="1"/>
          </p:cNvPicPr>
          <p:nvPr/>
        </p:nvPicPr>
        <p:blipFill>
          <a:blip r:embed="rId2">
            <a:lum bright="-12000" contrast="24000"/>
          </a:blip>
          <a:srcRect/>
          <a:stretch>
            <a:fillRect/>
          </a:stretch>
        </p:blipFill>
        <p:spPr bwMode="auto">
          <a:xfrm>
            <a:off x="1371600" y="990600"/>
            <a:ext cx="4197350" cy="5562600"/>
          </a:xfrm>
          <a:prstGeom prst="rect">
            <a:avLst/>
          </a:prstGeom>
          <a:noFill/>
          <a:ln w="9525">
            <a:solidFill>
              <a:srgbClr val="0037A6"/>
            </a:solidFill>
            <a:miter lim="800000"/>
            <a:headEnd/>
            <a:tailEnd/>
          </a:ln>
        </p:spPr>
      </p:pic>
      <p:sp>
        <p:nvSpPr>
          <p:cNvPr id="57394" name="Text Box 50"/>
          <p:cNvSpPr txBox="1">
            <a:spLocks noChangeArrowheads="1"/>
          </p:cNvSpPr>
          <p:nvPr/>
        </p:nvSpPr>
        <p:spPr bwMode="auto">
          <a:xfrm>
            <a:off x="5867400" y="1219200"/>
            <a:ext cx="30480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marL="347663" indent="-347663" algn="l">
              <a:spcBef>
                <a:spcPct val="50000"/>
              </a:spcBef>
              <a:buClr>
                <a:srgbClr val="FF3300"/>
              </a:buClr>
              <a:buSzPct val="80000"/>
              <a:buFont typeface="PressWriter Symbols" pitchFamily="2" charset="2"/>
              <a:buChar char="×"/>
            </a:pPr>
            <a:r>
              <a:rPr lang="en-US" b="1" dirty="0">
                <a:solidFill>
                  <a:schemeClr val="tx2"/>
                </a:solidFill>
                <a:latin typeface="Lombardic Narrow" pitchFamily="2" charset="0"/>
              </a:rPr>
              <a:t>In 1920, there </a:t>
            </a:r>
            <a:br>
              <a:rPr lang="en-US" b="1" dirty="0">
                <a:solidFill>
                  <a:schemeClr val="tx2"/>
                </a:solidFill>
                <a:latin typeface="Lombardic Narrow" pitchFamily="2" charset="0"/>
              </a:rPr>
            </a:br>
            <a:r>
              <a:rPr lang="en-US" b="1" dirty="0">
                <a:solidFill>
                  <a:schemeClr val="tx2"/>
                </a:solidFill>
                <a:latin typeface="Lombardic Narrow" pitchFamily="2" charset="0"/>
              </a:rPr>
              <a:t>was </a:t>
            </a:r>
            <a:r>
              <a:rPr lang="en-US" b="1" dirty="0">
                <a:solidFill>
                  <a:srgbClr val="92D050"/>
                </a:solidFill>
                <a:latin typeface="Lombardic Narrow" pitchFamily="2" charset="0"/>
              </a:rPr>
              <a:t>1</a:t>
            </a:r>
            <a:r>
              <a:rPr lang="en-US" b="1" dirty="0">
                <a:solidFill>
                  <a:schemeClr val="tx2"/>
                </a:solidFill>
                <a:latin typeface="Lombardic Narrow" pitchFamily="2" charset="0"/>
              </a:rPr>
              <a:t> Jew to</a:t>
            </a:r>
            <a:br>
              <a:rPr lang="en-US" b="1" dirty="0">
                <a:solidFill>
                  <a:schemeClr val="tx2"/>
                </a:solidFill>
                <a:latin typeface="Lombardic Narrow" pitchFamily="2" charset="0"/>
              </a:rPr>
            </a:br>
            <a:r>
              <a:rPr lang="en-US" b="1" dirty="0">
                <a:solidFill>
                  <a:schemeClr val="tx2"/>
                </a:solidFill>
                <a:latin typeface="Lombardic Narrow" pitchFamily="2" charset="0"/>
              </a:rPr>
              <a:t>every </a:t>
            </a:r>
            <a:r>
              <a:rPr lang="en-US" b="1" dirty="0">
                <a:solidFill>
                  <a:srgbClr val="92D050"/>
                </a:solidFill>
                <a:latin typeface="Lombardic Narrow" pitchFamily="2" charset="0"/>
              </a:rPr>
              <a:t>10 </a:t>
            </a:r>
            <a:r>
              <a:rPr lang="en-US" b="1" dirty="0">
                <a:solidFill>
                  <a:schemeClr val="tx2"/>
                </a:solidFill>
                <a:latin typeface="Lombardic Narrow" pitchFamily="2" charset="0"/>
              </a:rPr>
              <a:t>Arabs in</a:t>
            </a:r>
            <a:br>
              <a:rPr lang="en-US" b="1" dirty="0">
                <a:solidFill>
                  <a:schemeClr val="tx2"/>
                </a:solidFill>
                <a:latin typeface="Lombardic Narrow" pitchFamily="2" charset="0"/>
              </a:rPr>
            </a:br>
            <a:r>
              <a:rPr lang="en-US" b="1" dirty="0">
                <a:solidFill>
                  <a:schemeClr val="tx2"/>
                </a:solidFill>
                <a:latin typeface="Lombardic Narrow" pitchFamily="2" charset="0"/>
              </a:rPr>
              <a:t>Palestine.</a:t>
            </a:r>
          </a:p>
          <a:p>
            <a:pPr marL="347663" indent="-347663" algn="l">
              <a:spcBef>
                <a:spcPct val="50000"/>
              </a:spcBef>
              <a:buClr>
                <a:srgbClr val="FF3300"/>
              </a:buClr>
              <a:buSzPct val="80000"/>
              <a:buFont typeface="PressWriter Symbols" pitchFamily="2" charset="2"/>
              <a:buChar char="×"/>
            </a:pPr>
            <a:r>
              <a:rPr lang="en-US" b="1" dirty="0">
                <a:solidFill>
                  <a:schemeClr val="tx2"/>
                </a:solidFill>
                <a:latin typeface="Lombardic Narrow" pitchFamily="2" charset="0"/>
              </a:rPr>
              <a:t>By 1947, the ratio </a:t>
            </a:r>
            <a:br>
              <a:rPr lang="en-US" b="1" dirty="0">
                <a:solidFill>
                  <a:schemeClr val="tx2"/>
                </a:solidFill>
                <a:latin typeface="Lombardic Narrow" pitchFamily="2" charset="0"/>
              </a:rPr>
            </a:br>
            <a:r>
              <a:rPr lang="en-US" b="1" dirty="0">
                <a:solidFill>
                  <a:schemeClr val="tx2"/>
                </a:solidFill>
                <a:latin typeface="Lombardic Narrow" pitchFamily="2" charset="0"/>
              </a:rPr>
              <a:t>was </a:t>
            </a:r>
            <a:r>
              <a:rPr lang="en-US" b="1" dirty="0">
                <a:solidFill>
                  <a:srgbClr val="92D050"/>
                </a:solidFill>
                <a:latin typeface="Lombardic Narrow" pitchFamily="2" charset="0"/>
              </a:rPr>
              <a:t>2</a:t>
            </a:r>
            <a:r>
              <a:rPr lang="en-US" b="1" dirty="0">
                <a:solidFill>
                  <a:schemeClr val="tx2"/>
                </a:solidFill>
                <a:latin typeface="Lombardic Narrow" pitchFamily="2" charset="0"/>
              </a:rPr>
              <a:t> Arabs for</a:t>
            </a:r>
            <a:br>
              <a:rPr lang="en-US" b="1" dirty="0">
                <a:solidFill>
                  <a:schemeClr val="tx2"/>
                </a:solidFill>
                <a:latin typeface="Lombardic Narrow" pitchFamily="2" charset="0"/>
              </a:rPr>
            </a:br>
            <a:r>
              <a:rPr lang="en-US" b="1" dirty="0">
                <a:solidFill>
                  <a:srgbClr val="92D050"/>
                </a:solidFill>
                <a:latin typeface="Lombardic Narrow" pitchFamily="2" charset="0"/>
              </a:rPr>
              <a:t>every </a:t>
            </a:r>
            <a:r>
              <a:rPr lang="en-US" b="1" dirty="0">
                <a:solidFill>
                  <a:schemeClr val="tx2"/>
                </a:solidFill>
                <a:latin typeface="Lombardic Narrow" pitchFamily="2" charset="0"/>
              </a:rPr>
              <a:t>Jew.</a:t>
            </a:r>
          </a:p>
        </p:txBody>
      </p:sp>
      <p:sp>
        <p:nvSpPr>
          <p:cNvPr id="57395" name="Text Box 51"/>
          <p:cNvSpPr txBox="1">
            <a:spLocks noChangeArrowheads="1"/>
          </p:cNvSpPr>
          <p:nvPr/>
        </p:nvSpPr>
        <p:spPr bwMode="auto">
          <a:xfrm>
            <a:off x="6019800" y="4572000"/>
            <a:ext cx="2895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8AB76B"/>
              </a:buClr>
              <a:buFont typeface="Wingdings" pitchFamily="2" charset="2"/>
              <a:buNone/>
            </a:pPr>
            <a:r>
              <a:rPr lang="en-US" b="1" dirty="0">
                <a:latin typeface="Lombardic Narrow" pitchFamily="2" charset="0"/>
              </a:rPr>
              <a:t>The Arabs felt that they were losing control of their “country!”</a:t>
            </a:r>
          </a:p>
        </p:txBody>
      </p:sp>
      <p:sp>
        <p:nvSpPr>
          <p:cNvPr id="57396" name="Line 52"/>
          <p:cNvSpPr>
            <a:spLocks noChangeShapeType="1"/>
          </p:cNvSpPr>
          <p:nvPr/>
        </p:nvSpPr>
        <p:spPr bwMode="auto">
          <a:xfrm>
            <a:off x="7391400" y="40386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5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1000"/>
                                        <p:tgtEl>
                                          <p:spTgt spid="5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95" grpId="0"/>
      <p:bldP spid="5739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143000" y="304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143000" y="365125"/>
            <a:ext cx="7848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99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="1" dirty="0">
                <a:solidFill>
                  <a:srgbClr val="0037A6"/>
                </a:solidFill>
                <a:latin typeface="BlackChancery" pitchFamily="2" charset="0"/>
              </a:rPr>
              <a:t>British White Paper of 1939 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4800600" y="1516063"/>
            <a:ext cx="4114800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marL="347663" indent="-288925" algn="l">
              <a:spcBef>
                <a:spcPct val="50000"/>
              </a:spcBef>
              <a:buClr>
                <a:srgbClr val="D40000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chemeClr val="tx2"/>
                </a:solidFill>
                <a:latin typeface="Lombardic Narrow" pitchFamily="2" charset="0"/>
              </a:rPr>
              <a:t>Limited Jewish </a:t>
            </a:r>
            <a:br>
              <a:rPr lang="en-US" b="1" dirty="0">
                <a:solidFill>
                  <a:schemeClr val="tx2"/>
                </a:solidFill>
                <a:latin typeface="Lombardic Narrow" pitchFamily="2" charset="0"/>
              </a:rPr>
            </a:br>
            <a:r>
              <a:rPr lang="en-US" b="1" dirty="0">
                <a:solidFill>
                  <a:schemeClr val="tx2"/>
                </a:solidFill>
                <a:latin typeface="Lombardic Narrow" pitchFamily="2" charset="0"/>
              </a:rPr>
              <a:t>immigration to</a:t>
            </a:r>
            <a:br>
              <a:rPr lang="en-US" b="1" dirty="0">
                <a:solidFill>
                  <a:schemeClr val="tx2"/>
                </a:solidFill>
                <a:latin typeface="Lombardic Narrow" pitchFamily="2" charset="0"/>
              </a:rPr>
            </a:br>
            <a:r>
              <a:rPr lang="en-US" b="1" dirty="0">
                <a:solidFill>
                  <a:schemeClr val="tx2"/>
                </a:solidFill>
                <a:latin typeface="Lombardic Narrow" pitchFamily="2" charset="0"/>
              </a:rPr>
              <a:t>Palestine to </a:t>
            </a:r>
            <a:r>
              <a:rPr lang="en-US" b="1" dirty="0">
                <a:solidFill>
                  <a:srgbClr val="92D050"/>
                </a:solidFill>
                <a:latin typeface="Lombardic Narrow" pitchFamily="2" charset="0"/>
              </a:rPr>
              <a:t>75,000</a:t>
            </a:r>
            <a:r>
              <a:rPr lang="en-US" b="1" dirty="0">
                <a:solidFill>
                  <a:schemeClr val="tx2"/>
                </a:solidFill>
                <a:latin typeface="Lombardic Narrow" pitchFamily="2" charset="0"/>
              </a:rPr>
              <a:t> over </a:t>
            </a:r>
            <a:br>
              <a:rPr lang="en-US" b="1" dirty="0">
                <a:solidFill>
                  <a:schemeClr val="tx2"/>
                </a:solidFill>
                <a:latin typeface="Lombardic Narrow" pitchFamily="2" charset="0"/>
              </a:rPr>
            </a:br>
            <a:r>
              <a:rPr lang="en-US" b="1" dirty="0">
                <a:solidFill>
                  <a:schemeClr val="tx2"/>
                </a:solidFill>
                <a:latin typeface="Lombardic Narrow" pitchFamily="2" charset="0"/>
              </a:rPr>
              <a:t>the next five years.</a:t>
            </a:r>
          </a:p>
          <a:p>
            <a:pPr marL="347663" indent="-288925" algn="l">
              <a:spcBef>
                <a:spcPct val="50000"/>
              </a:spcBef>
              <a:buClr>
                <a:srgbClr val="D40000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chemeClr val="tx2"/>
                </a:solidFill>
                <a:latin typeface="Lombardic Narrow" pitchFamily="2" charset="0"/>
              </a:rPr>
              <a:t>It ended Jewish </a:t>
            </a:r>
            <a:r>
              <a:rPr lang="en-US" b="1" dirty="0">
                <a:solidFill>
                  <a:srgbClr val="92D050"/>
                </a:solidFill>
                <a:latin typeface="Lombardic Narrow" pitchFamily="2" charset="0"/>
              </a:rPr>
              <a:t>land</a:t>
            </a:r>
            <a:br>
              <a:rPr lang="en-US" b="1" dirty="0">
                <a:solidFill>
                  <a:schemeClr val="tx2"/>
                </a:solidFill>
                <a:latin typeface="Lombardic Narrow" pitchFamily="2" charset="0"/>
              </a:rPr>
            </a:br>
            <a:r>
              <a:rPr lang="en-US" b="1" dirty="0">
                <a:solidFill>
                  <a:srgbClr val="92D050"/>
                </a:solidFill>
                <a:latin typeface="Lombardic Narrow" pitchFamily="2" charset="0"/>
              </a:rPr>
              <a:t>purchases</a:t>
            </a:r>
            <a:r>
              <a:rPr lang="en-US" b="1" dirty="0">
                <a:solidFill>
                  <a:schemeClr val="tx2"/>
                </a:solidFill>
                <a:latin typeface="Lombardic Narrow" pitchFamily="2" charset="0"/>
              </a:rPr>
              <a:t>.</a:t>
            </a:r>
          </a:p>
          <a:p>
            <a:pPr marL="347663" indent="-288925" algn="l">
              <a:spcBef>
                <a:spcPct val="50000"/>
              </a:spcBef>
              <a:buClr>
                <a:srgbClr val="D40000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chemeClr val="tx2"/>
                </a:solidFill>
                <a:latin typeface="Lombardic Narrow" pitchFamily="2" charset="0"/>
              </a:rPr>
              <a:t>Independence for</a:t>
            </a:r>
            <a:br>
              <a:rPr lang="en-US" b="1" dirty="0">
                <a:solidFill>
                  <a:schemeClr val="tx2"/>
                </a:solidFill>
                <a:latin typeface="Lombardic Narrow" pitchFamily="2" charset="0"/>
              </a:rPr>
            </a:br>
            <a:r>
              <a:rPr lang="en-US" b="1" dirty="0">
                <a:solidFill>
                  <a:schemeClr val="tx2"/>
                </a:solidFill>
                <a:latin typeface="Lombardic Narrow" pitchFamily="2" charset="0"/>
              </a:rPr>
              <a:t>Palestine within </a:t>
            </a:r>
            <a:r>
              <a:rPr lang="en-US" b="1" dirty="0">
                <a:solidFill>
                  <a:srgbClr val="92D050"/>
                </a:solidFill>
                <a:latin typeface="Lombardic Narrow" pitchFamily="2" charset="0"/>
              </a:rPr>
              <a:t>10 </a:t>
            </a:r>
            <a:r>
              <a:rPr lang="en-US" b="1" dirty="0">
                <a:solidFill>
                  <a:schemeClr val="tx2"/>
                </a:solidFill>
                <a:latin typeface="Lombardic Narrow" pitchFamily="2" charset="0"/>
              </a:rPr>
              <a:t>years.</a:t>
            </a:r>
          </a:p>
          <a:p>
            <a:pPr marL="347663" indent="-288925" algn="l">
              <a:spcBef>
                <a:spcPct val="50000"/>
              </a:spcBef>
              <a:buClr>
                <a:srgbClr val="D40000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chemeClr val="tx2"/>
                </a:solidFill>
                <a:latin typeface="Lombardic Narrow" pitchFamily="2" charset="0"/>
              </a:rPr>
              <a:t>It is NOT British policy</a:t>
            </a:r>
            <a:br>
              <a:rPr lang="en-US" b="1" dirty="0">
                <a:solidFill>
                  <a:schemeClr val="tx2"/>
                </a:solidFill>
                <a:latin typeface="Lombardic Narrow" pitchFamily="2" charset="0"/>
              </a:rPr>
            </a:br>
            <a:r>
              <a:rPr lang="en-US" b="1" dirty="0">
                <a:solidFill>
                  <a:schemeClr val="tx2"/>
                </a:solidFill>
                <a:latin typeface="Lombardic Narrow" pitchFamily="2" charset="0"/>
              </a:rPr>
              <a:t>that Palestine become a</a:t>
            </a:r>
            <a:br>
              <a:rPr lang="en-US" b="1" dirty="0">
                <a:solidFill>
                  <a:schemeClr val="tx2"/>
                </a:solidFill>
                <a:latin typeface="Lombardic Narrow" pitchFamily="2" charset="0"/>
              </a:rPr>
            </a:br>
            <a:r>
              <a:rPr lang="en-US" b="1" dirty="0">
                <a:solidFill>
                  <a:srgbClr val="92D050"/>
                </a:solidFill>
                <a:latin typeface="Lombardic Narrow" pitchFamily="2" charset="0"/>
              </a:rPr>
              <a:t>Jewish state</a:t>
            </a:r>
            <a:r>
              <a:rPr lang="en-US" b="1" dirty="0">
                <a:solidFill>
                  <a:schemeClr val="tx2"/>
                </a:solidFill>
                <a:latin typeface="Lombardic Narrow" pitchFamily="2" charset="0"/>
              </a:rPr>
              <a:t>.</a:t>
            </a:r>
          </a:p>
        </p:txBody>
      </p:sp>
      <p:pic>
        <p:nvPicPr>
          <p:cNvPr id="65541" name="Picture 5" descr="Palestine-1930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1295400" y="1295400"/>
            <a:ext cx="3327400" cy="4991100"/>
          </a:xfrm>
          <a:prstGeom prst="rect">
            <a:avLst/>
          </a:prstGeom>
          <a:noFill/>
          <a:ln w="9525">
            <a:solidFill>
              <a:srgbClr val="0037A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143000" y="304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143000" y="288925"/>
            <a:ext cx="7848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99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="1">
                <a:solidFill>
                  <a:srgbClr val="0037A6"/>
                </a:solidFill>
                <a:latin typeface="BlackChancery" pitchFamily="2" charset="0"/>
              </a:rPr>
              <a:t>Hussein-McMahon Letters, 1915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1524000" y="1779588"/>
            <a:ext cx="3505200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i="1">
                <a:latin typeface="Lombardic Narrow" pitchFamily="2" charset="0"/>
              </a:rPr>
              <a:t>....Britain is prepared to recognize and uphold the independence of the Arabs in all regions lying within the frontiers proposed by the Sharif of Mecca....</a:t>
            </a:r>
          </a:p>
        </p:txBody>
      </p:sp>
      <p:pic>
        <p:nvPicPr>
          <p:cNvPr id="34825" name="Picture 9" descr="bio_husse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143000"/>
            <a:ext cx="3187700" cy="4038600"/>
          </a:xfrm>
          <a:prstGeom prst="rect">
            <a:avLst/>
          </a:prstGeom>
          <a:noFill/>
        </p:spPr>
      </p:pic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5214942" y="5357826"/>
            <a:ext cx="3276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Lombardic Narrow" pitchFamily="2" charset="0"/>
              </a:rPr>
              <a:t>Hussein </a:t>
            </a:r>
            <a:r>
              <a:rPr lang="en-US" sz="2800" b="1" dirty="0" err="1">
                <a:latin typeface="Lombardic Narrow" pitchFamily="2" charset="0"/>
              </a:rPr>
              <a:t>ibn</a:t>
            </a:r>
            <a:r>
              <a:rPr lang="en-US" sz="2800" b="1" dirty="0">
                <a:latin typeface="Lombardic Narrow" pitchFamily="2" charset="0"/>
              </a:rPr>
              <a:t> Ali,</a:t>
            </a:r>
            <a:br>
              <a:rPr lang="en-US" sz="2800" b="1" dirty="0">
                <a:latin typeface="Lombardic Narrow" pitchFamily="2" charset="0"/>
              </a:rPr>
            </a:br>
            <a:r>
              <a:rPr lang="en-US" sz="2800" b="1" dirty="0">
                <a:latin typeface="Lombardic Narrow" pitchFamily="2" charset="0"/>
              </a:rPr>
              <a:t>Sharif of Mecca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Turkish Empire (Ottomans)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conflict.  Recall the Crusades</a:t>
            </a:r>
          </a:p>
          <a:p>
            <a:pPr lvl="0"/>
            <a:r>
              <a:rPr lang="en-US" dirty="0"/>
              <a:t>Important for </a:t>
            </a:r>
            <a:r>
              <a:rPr lang="en-US" dirty="0">
                <a:solidFill>
                  <a:srgbClr val="92D050"/>
                </a:solidFill>
              </a:rPr>
              <a:t>oil, transportation, and spiritual reasons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heodore Herzl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 l="2563" t="1923" r="2563" b="3847"/>
          <a:stretch>
            <a:fillRect/>
          </a:stretch>
        </p:blipFill>
        <p:spPr bwMode="auto">
          <a:xfrm>
            <a:off x="3071802" y="2000240"/>
            <a:ext cx="2819400" cy="3733800"/>
          </a:xfrm>
          <a:prstGeom prst="rect">
            <a:avLst/>
          </a:prstGeom>
          <a:noFill/>
          <a:ln w="9525">
            <a:solidFill>
              <a:srgbClr val="002774"/>
            </a:solidFill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000364" y="571480"/>
            <a:ext cx="3276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Lombardic Narrow" pitchFamily="2" charset="0"/>
              </a:rPr>
              <a:t>Theodore Herzl</a:t>
            </a:r>
            <a:br>
              <a:rPr lang="en-US" sz="2800" b="1" dirty="0">
                <a:latin typeface="Lombardic Narrow" pitchFamily="2" charset="0"/>
              </a:rPr>
            </a:br>
            <a:r>
              <a:rPr lang="en-US" sz="2800" b="1" dirty="0">
                <a:latin typeface="Lombardic Narrow" pitchFamily="2" charset="0"/>
              </a:rPr>
              <a:t>1860-1904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143000" y="304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143000" y="152400"/>
            <a:ext cx="78486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99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100" b="1">
                <a:solidFill>
                  <a:srgbClr val="0037A6"/>
                </a:solidFill>
                <a:latin typeface="BlackChancery" pitchFamily="2" charset="0"/>
              </a:rPr>
              <a:t>“New” Countries &amp; Ruling Families Emerge!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447800" y="1712913"/>
            <a:ext cx="73914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marL="406400" indent="-406400" algn="l">
              <a:spcBef>
                <a:spcPct val="50000"/>
              </a:spcBef>
              <a:buClr>
                <a:srgbClr val="7BAE58"/>
              </a:buClr>
              <a:buFont typeface="Wingdings" pitchFamily="2" charset="2"/>
              <a:buChar char="Z"/>
            </a:pPr>
            <a:r>
              <a:rPr lang="en-US" b="1">
                <a:latin typeface="Lombardic Narrow" pitchFamily="2" charset="0"/>
              </a:rPr>
              <a:t>Prince </a:t>
            </a:r>
            <a:r>
              <a:rPr lang="en-US" b="1">
                <a:solidFill>
                  <a:srgbClr val="FF3300"/>
                </a:solidFill>
                <a:latin typeface="Lombardic Narrow" pitchFamily="2" charset="0"/>
              </a:rPr>
              <a:t>Faisal</a:t>
            </a:r>
            <a:r>
              <a:rPr lang="en-US" b="1">
                <a:latin typeface="Lombardic Narrow" pitchFamily="2" charset="0"/>
              </a:rPr>
              <a:t> </a:t>
            </a:r>
            <a:r>
              <a:rPr lang="en-US" b="1">
                <a:latin typeface="Lombardic Narrow" pitchFamily="2" charset="0"/>
                <a:sym typeface="Wingdings" pitchFamily="2" charset="2"/>
              </a:rPr>
              <a:t> “ruler” of Trans-Jordan.</a:t>
            </a:r>
          </a:p>
          <a:p>
            <a:pPr marL="406400" indent="-406400" algn="l">
              <a:spcBef>
                <a:spcPct val="50000"/>
              </a:spcBef>
              <a:buClr>
                <a:srgbClr val="7BAE58"/>
              </a:buClr>
              <a:buFont typeface="Wingdings" pitchFamily="2" charset="2"/>
              <a:buChar char="Z"/>
            </a:pPr>
            <a:r>
              <a:rPr lang="en-US" b="1">
                <a:latin typeface="Lombardic Narrow" pitchFamily="2" charset="0"/>
                <a:sym typeface="Wingdings" pitchFamily="2" charset="2"/>
              </a:rPr>
              <a:t>Prince </a:t>
            </a:r>
            <a:r>
              <a:rPr lang="en-US" b="1">
                <a:solidFill>
                  <a:srgbClr val="FF3300"/>
                </a:solidFill>
                <a:latin typeface="Lombardic Narrow" pitchFamily="2" charset="0"/>
                <a:sym typeface="Wingdings" pitchFamily="2" charset="2"/>
              </a:rPr>
              <a:t>Abdullah</a:t>
            </a:r>
            <a:r>
              <a:rPr lang="en-US" b="1">
                <a:latin typeface="Lombardic Narrow" pitchFamily="2" charset="0"/>
                <a:sym typeface="Wingdings" pitchFamily="2" charset="2"/>
              </a:rPr>
              <a:t>  “ruler” of a newly-created </a:t>
            </a:r>
            <a:br>
              <a:rPr lang="en-US" b="1">
                <a:latin typeface="Lombardic Narrow" pitchFamily="2" charset="0"/>
                <a:sym typeface="Wingdings" pitchFamily="2" charset="2"/>
              </a:rPr>
            </a:br>
            <a:r>
              <a:rPr lang="en-US" b="1">
                <a:latin typeface="Lombardic Narrow" pitchFamily="2" charset="0"/>
                <a:sym typeface="Wingdings" pitchFamily="2" charset="2"/>
              </a:rPr>
              <a:t>Iraq [pasted together from three distinct</a:t>
            </a:r>
            <a:br>
              <a:rPr lang="en-US" b="1">
                <a:latin typeface="Lombardic Narrow" pitchFamily="2" charset="0"/>
                <a:sym typeface="Wingdings" pitchFamily="2" charset="2"/>
              </a:rPr>
            </a:br>
            <a:r>
              <a:rPr lang="en-US" b="1">
                <a:latin typeface="Lombardic Narrow" pitchFamily="2" charset="0"/>
                <a:sym typeface="Wingdings" pitchFamily="2" charset="2"/>
              </a:rPr>
              <a:t>geographic regions].</a:t>
            </a:r>
          </a:p>
          <a:p>
            <a:pPr marL="406400" indent="-406400" algn="l">
              <a:spcBef>
                <a:spcPct val="50000"/>
              </a:spcBef>
              <a:buClr>
                <a:srgbClr val="7BAE58"/>
              </a:buClr>
              <a:buFont typeface="Wingdings" pitchFamily="2" charset="2"/>
              <a:buChar char="Z"/>
            </a:pPr>
            <a:r>
              <a:rPr lang="en-US" b="1">
                <a:latin typeface="Lombardic Narrow" pitchFamily="2" charset="0"/>
                <a:sym typeface="Wingdings" pitchFamily="2" charset="2"/>
              </a:rPr>
              <a:t>The </a:t>
            </a:r>
            <a:r>
              <a:rPr lang="en-US" b="1">
                <a:solidFill>
                  <a:srgbClr val="FF3300"/>
                </a:solidFill>
                <a:latin typeface="Lombardic Narrow" pitchFamily="2" charset="0"/>
                <a:sym typeface="Wingdings" pitchFamily="2" charset="2"/>
              </a:rPr>
              <a:t>House of Saud</a:t>
            </a:r>
            <a:r>
              <a:rPr lang="en-US" b="1">
                <a:latin typeface="Lombardic Narrow" pitchFamily="2" charset="0"/>
                <a:sym typeface="Wingdings" pitchFamily="2" charset="2"/>
              </a:rPr>
              <a:t>  put on the throne of the</a:t>
            </a:r>
            <a:br>
              <a:rPr lang="en-US" b="1">
                <a:latin typeface="Lombardic Narrow" pitchFamily="2" charset="0"/>
                <a:sym typeface="Wingdings" pitchFamily="2" charset="2"/>
              </a:rPr>
            </a:br>
            <a:r>
              <a:rPr lang="en-US" b="1">
                <a:latin typeface="Lombardic Narrow" pitchFamily="2" charset="0"/>
                <a:sym typeface="Wingdings" pitchFamily="2" charset="2"/>
              </a:rPr>
              <a:t>newly-created Saudi Arabia.</a:t>
            </a:r>
          </a:p>
          <a:p>
            <a:pPr marL="406400" indent="-406400" algn="l">
              <a:spcBef>
                <a:spcPct val="50000"/>
              </a:spcBef>
              <a:buClr>
                <a:srgbClr val="7BAE58"/>
              </a:buClr>
              <a:buFont typeface="Wingdings" pitchFamily="2" charset="2"/>
              <a:buChar char="Z"/>
            </a:pPr>
            <a:r>
              <a:rPr lang="en-US" b="1">
                <a:latin typeface="Lombardic Narrow" pitchFamily="2" charset="0"/>
                <a:sym typeface="Wingdings" pitchFamily="2" charset="2"/>
              </a:rPr>
              <a:t>The </a:t>
            </a:r>
            <a:r>
              <a:rPr lang="en-US" b="1">
                <a:solidFill>
                  <a:srgbClr val="FF3300"/>
                </a:solidFill>
                <a:latin typeface="Lombardic Narrow" pitchFamily="2" charset="0"/>
                <a:sym typeface="Wingdings" pitchFamily="2" charset="2"/>
              </a:rPr>
              <a:t>Pahlavi Family</a:t>
            </a:r>
            <a:r>
              <a:rPr lang="en-US" b="1">
                <a:latin typeface="Lombardic Narrow" pitchFamily="2" charset="0"/>
                <a:sym typeface="Wingdings" pitchFamily="2" charset="2"/>
              </a:rPr>
              <a:t>  put on the throne of a </a:t>
            </a:r>
            <a:br>
              <a:rPr lang="en-US" b="1">
                <a:latin typeface="Lombardic Narrow" pitchFamily="2" charset="0"/>
                <a:sym typeface="Wingdings" pitchFamily="2" charset="2"/>
              </a:rPr>
            </a:br>
            <a:r>
              <a:rPr lang="en-US" b="1">
                <a:latin typeface="Lombardic Narrow" pitchFamily="2" charset="0"/>
                <a:sym typeface="Wingdings" pitchFamily="2" charset="2"/>
              </a:rPr>
              <a:t>new Iran.</a:t>
            </a:r>
          </a:p>
          <a:p>
            <a:pPr marL="406400" indent="-406400" algn="l">
              <a:spcBef>
                <a:spcPct val="50000"/>
              </a:spcBef>
              <a:buClr>
                <a:srgbClr val="7BAE58"/>
              </a:buClr>
              <a:buFont typeface="Wingdings" pitchFamily="2" charset="2"/>
              <a:buChar char="Z"/>
            </a:pPr>
            <a:r>
              <a:rPr lang="en-US" b="1">
                <a:solidFill>
                  <a:srgbClr val="FF3300"/>
                </a:solidFill>
                <a:latin typeface="Lombardic Narrow" pitchFamily="2" charset="0"/>
                <a:sym typeface="Wingdings" pitchFamily="2" charset="2"/>
              </a:rPr>
              <a:t>Mustafa Kemal</a:t>
            </a:r>
            <a:r>
              <a:rPr lang="en-US" b="1">
                <a:latin typeface="Lombardic Narrow" pitchFamily="2" charset="0"/>
                <a:sym typeface="Wingdings" pitchFamily="2" charset="2"/>
              </a:rPr>
              <a:t>  leads a military/nationalist</a:t>
            </a:r>
            <a:br>
              <a:rPr lang="en-US" b="1">
                <a:latin typeface="Lombardic Narrow" pitchFamily="2" charset="0"/>
                <a:sym typeface="Wingdings" pitchFamily="2" charset="2"/>
              </a:rPr>
            </a:br>
            <a:r>
              <a:rPr lang="en-US" b="1">
                <a:latin typeface="Lombardic Narrow" pitchFamily="2" charset="0"/>
                <a:sym typeface="Wingdings" pitchFamily="2" charset="2"/>
              </a:rPr>
              <a:t>movement in Turkey.</a:t>
            </a:r>
            <a:endParaRPr lang="en-US" b="1">
              <a:latin typeface="Lombardic Narrow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143000" y="304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143000" y="152400"/>
            <a:ext cx="7848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99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 b="1">
                <a:solidFill>
                  <a:srgbClr val="0037A6"/>
                </a:solidFill>
                <a:latin typeface="BlackChancery" pitchFamily="2" charset="0"/>
              </a:rPr>
              <a:t>Treaty of Lausanne, 1923</a:t>
            </a:r>
          </a:p>
        </p:txBody>
      </p:sp>
      <p:pic>
        <p:nvPicPr>
          <p:cNvPr id="50181" name="Picture 5" descr="map-Treaty of Sevres-1920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1600200" y="1141413"/>
            <a:ext cx="7010400" cy="4878387"/>
          </a:xfrm>
          <a:prstGeom prst="rect">
            <a:avLst/>
          </a:prstGeom>
          <a:noFill/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219200" y="62484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8AB76B"/>
              </a:buClr>
              <a:buFont typeface="Wingdings" pitchFamily="2" charset="2"/>
              <a:buNone/>
            </a:pPr>
            <a:r>
              <a:rPr lang="en-US" b="1">
                <a:solidFill>
                  <a:schemeClr val="tx2"/>
                </a:solidFill>
                <a:latin typeface="Lombardic Narrow" pitchFamily="2" charset="0"/>
              </a:rPr>
              <a:t>Modern Turkey Is Born.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143000" y="304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143000" y="212725"/>
            <a:ext cx="78486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99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100" b="1" dirty="0">
              <a:solidFill>
                <a:srgbClr val="0037A6"/>
              </a:solidFill>
              <a:latin typeface="BlackChancery" pitchFamily="2" charset="0"/>
            </a:endParaRPr>
          </a:p>
        </p:txBody>
      </p:sp>
      <p:pic>
        <p:nvPicPr>
          <p:cNvPr id="54276" name="Picture 4" descr="map-Middle East Between the Wars"/>
          <p:cNvPicPr>
            <a:picLocks noChangeAspect="1" noChangeArrowheads="1"/>
          </p:cNvPicPr>
          <p:nvPr/>
        </p:nvPicPr>
        <p:blipFill>
          <a:blip r:embed="rId2">
            <a:lum bright="-12000" contrast="18000"/>
          </a:blip>
          <a:srcRect/>
          <a:stretch>
            <a:fillRect/>
          </a:stretch>
        </p:blipFill>
        <p:spPr bwMode="auto">
          <a:xfrm>
            <a:off x="571472" y="214290"/>
            <a:ext cx="8444489" cy="6643710"/>
          </a:xfrm>
          <a:prstGeom prst="rect">
            <a:avLst/>
          </a:prstGeom>
          <a:noFill/>
          <a:ln w="9525">
            <a:solidFill>
              <a:srgbClr val="0037A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gr.altermedia.info/images/Zioni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400675" cy="6819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3080" descr="C:\Documents and Settings\Administrator\My Documents\My Pictures\palestine-histor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7724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637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6752"/>
            <a:ext cx="8373021" cy="36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61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74" name="Rectangle 18"/>
          <p:cNvSpPr>
            <a:spLocks noChangeArrowheads="1"/>
          </p:cNvSpPr>
          <p:nvPr/>
        </p:nvSpPr>
        <p:spPr bwMode="auto">
          <a:xfrm>
            <a:off x="520700" y="3032125"/>
            <a:ext cx="5791200" cy="1892300"/>
          </a:xfrm>
          <a:prstGeom prst="rect">
            <a:avLst/>
          </a:prstGeom>
          <a:gradFill rotWithShape="1">
            <a:gsLst>
              <a:gs pos="0">
                <a:srgbClr val="F5F6F4">
                  <a:gamma/>
                  <a:shade val="94118"/>
                  <a:invGamma/>
                </a:srgbClr>
              </a:gs>
              <a:gs pos="50000">
                <a:srgbClr val="F5F6F4"/>
              </a:gs>
              <a:gs pos="100000">
                <a:srgbClr val="F5F6F4">
                  <a:gamma/>
                  <a:shade val="94118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Economic Comparative Analysis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8" y="2617788"/>
            <a:ext cx="3294062" cy="3165475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sz="2000">
                <a:latin typeface="Times New Roman" panose="02020603050405020304" pitchFamily="18" charset="0"/>
              </a:rPr>
              <a:t>Israel</a:t>
            </a:r>
          </a:p>
          <a:p>
            <a:pPr algn="ctr">
              <a:buFont typeface="Monotype Sorts" pitchFamily="2" charset="2"/>
              <a:buNone/>
            </a:pPr>
            <a:endParaRPr lang="en-US" sz="1600">
              <a:latin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buFont typeface="Monotype Sorts" pitchFamily="2" charset="2"/>
              <a:buNone/>
            </a:pPr>
            <a:endParaRPr lang="en-US" sz="1600">
              <a:latin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buFont typeface="Monotype Sorts" pitchFamily="2" charset="2"/>
              <a:buNone/>
            </a:pPr>
            <a:endParaRPr lang="en-US" sz="1600">
              <a:latin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buFont typeface="Monotype Sorts" pitchFamily="2" charset="2"/>
              <a:buNone/>
            </a:pPr>
            <a:endParaRPr lang="en-US" sz="1600">
              <a:latin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buFont typeface="Monotype Sorts" pitchFamily="2" charset="2"/>
              <a:buNone/>
            </a:pPr>
            <a:endParaRPr lang="en-US" sz="1600">
              <a:latin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buFont typeface="Monotype Sorts" pitchFamily="2" charset="2"/>
              <a:buNone/>
            </a:pPr>
            <a:r>
              <a:rPr lang="en-US" sz="1600">
                <a:solidFill>
                  <a:schemeClr val="accent1"/>
                </a:solidFill>
                <a:latin typeface="Times New Roman" panose="02020603050405020304" pitchFamily="18" charset="0"/>
              </a:rPr>
              <a:t>Unemployment 1 out of 10</a:t>
            </a:r>
          </a:p>
          <a:p>
            <a:pPr algn="ctr">
              <a:buFont typeface="Monotype Sorts" pitchFamily="2" charset="2"/>
              <a:buNone/>
            </a:pPr>
            <a:r>
              <a:rPr lang="en-US" sz="1600">
                <a:latin typeface="Times New Roman" panose="02020603050405020304" pitchFamily="18" charset="0"/>
              </a:rPr>
              <a:t>Growth rate </a:t>
            </a:r>
            <a:r>
              <a:rPr lang="en-US" sz="1600">
                <a:solidFill>
                  <a:srgbClr val="FF0000"/>
                </a:solidFill>
                <a:latin typeface="Times New Roman" panose="02020603050405020304" pitchFamily="18" charset="0"/>
              </a:rPr>
              <a:t>-0.8%</a:t>
            </a:r>
          </a:p>
        </p:txBody>
      </p:sp>
      <p:sp>
        <p:nvSpPr>
          <p:cNvPr id="454660" name="Rectangle 4"/>
          <p:cNvSpPr>
            <a:spLocks noChangeArrowheads="1"/>
          </p:cNvSpPr>
          <p:nvPr/>
        </p:nvSpPr>
        <p:spPr bwMode="auto">
          <a:xfrm>
            <a:off x="3424238" y="2617788"/>
            <a:ext cx="2913062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DDDDDD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84163" indent="-284163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22300" indent="-22383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5988" indent="-1793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69863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484313" indent="-169863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941513" indent="-169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398713" indent="-169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855913" indent="-169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313113" indent="-169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"/>
              </a:spcBef>
              <a:buClr>
                <a:schemeClr val="accent1"/>
              </a:buClr>
              <a:buSzPct val="50000"/>
              <a:buFont typeface="Monotype Sorts" pitchFamily="2" charset="2"/>
              <a:buNone/>
            </a:pPr>
            <a:r>
              <a:rPr lang="en-US" sz="2000" dirty="0">
                <a:solidFill>
                  <a:srgbClr val="000000"/>
                </a:solidFill>
              </a:rPr>
              <a:t> Palestine</a:t>
            </a:r>
          </a:p>
          <a:p>
            <a:pPr algn="ctr">
              <a:spcBef>
                <a:spcPct val="5000"/>
              </a:spcBef>
              <a:buClr>
                <a:schemeClr val="accent1"/>
              </a:buClr>
              <a:buSzPct val="50000"/>
              <a:buFont typeface="Monotype Sorts" pitchFamily="2" charset="2"/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algn="ctr">
              <a:lnSpc>
                <a:spcPct val="110000"/>
              </a:lnSpc>
              <a:spcBef>
                <a:spcPct val="5000"/>
              </a:spcBef>
              <a:buClr>
                <a:schemeClr val="accent1"/>
              </a:buClr>
              <a:buSzPct val="50000"/>
              <a:buFont typeface="Monotype Sorts" pitchFamily="2" charset="2"/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algn="ctr">
              <a:lnSpc>
                <a:spcPct val="110000"/>
              </a:lnSpc>
              <a:spcBef>
                <a:spcPct val="5000"/>
              </a:spcBef>
              <a:buClr>
                <a:schemeClr val="accent1"/>
              </a:buClr>
              <a:buSzPct val="50000"/>
              <a:buFont typeface="Monotype Sorts" pitchFamily="2" charset="2"/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algn="ctr">
              <a:lnSpc>
                <a:spcPct val="110000"/>
              </a:lnSpc>
              <a:spcBef>
                <a:spcPct val="5000"/>
              </a:spcBef>
              <a:buClr>
                <a:schemeClr val="accent1"/>
              </a:buClr>
              <a:buSzPct val="50000"/>
              <a:buFont typeface="Monotype Sorts" pitchFamily="2" charset="2"/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algn="ctr">
              <a:lnSpc>
                <a:spcPct val="110000"/>
              </a:lnSpc>
              <a:spcBef>
                <a:spcPct val="5000"/>
              </a:spcBef>
              <a:buClr>
                <a:schemeClr val="accent1"/>
              </a:buClr>
              <a:buSzPct val="50000"/>
              <a:buFont typeface="Monotype Sorts" pitchFamily="2" charset="2"/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algn="ctr">
              <a:lnSpc>
                <a:spcPct val="110000"/>
              </a:lnSpc>
              <a:spcBef>
                <a:spcPct val="5000"/>
              </a:spcBef>
              <a:buClr>
                <a:schemeClr val="accent1"/>
              </a:buClr>
              <a:buSzPct val="50000"/>
              <a:buFont typeface="Monotype Sorts" pitchFamily="2" charset="2"/>
              <a:buNone/>
            </a:pPr>
            <a:endParaRPr lang="en-US" sz="1600" dirty="0">
              <a:solidFill>
                <a:schemeClr val="accent1"/>
              </a:solidFill>
            </a:endParaRPr>
          </a:p>
          <a:p>
            <a:pPr algn="ctr">
              <a:lnSpc>
                <a:spcPct val="110000"/>
              </a:lnSpc>
              <a:spcBef>
                <a:spcPct val="5000"/>
              </a:spcBef>
              <a:buClr>
                <a:schemeClr val="accent1"/>
              </a:buClr>
              <a:buSzPct val="50000"/>
              <a:buFont typeface="Monotype Sorts" pitchFamily="2" charset="2"/>
              <a:buNone/>
            </a:pPr>
            <a:r>
              <a:rPr lang="en-US" sz="1600" dirty="0">
                <a:solidFill>
                  <a:schemeClr val="accent1"/>
                </a:solidFill>
              </a:rPr>
              <a:t>Unemployment 1 out of 2</a:t>
            </a:r>
          </a:p>
          <a:p>
            <a:pPr algn="ctr">
              <a:spcBef>
                <a:spcPct val="5000"/>
              </a:spcBef>
              <a:buClr>
                <a:schemeClr val="accent1"/>
              </a:buClr>
              <a:buSzPct val="50000"/>
              <a:buFont typeface="Monotype Sorts" pitchFamily="2" charset="2"/>
              <a:buNone/>
            </a:pPr>
            <a:r>
              <a:rPr lang="en-US" sz="1600" dirty="0">
                <a:solidFill>
                  <a:srgbClr val="000000"/>
                </a:solidFill>
              </a:rPr>
              <a:t>Growth rate </a:t>
            </a:r>
            <a:r>
              <a:rPr lang="en-US" sz="1600" dirty="0">
                <a:solidFill>
                  <a:srgbClr val="FF0000"/>
                </a:solidFill>
              </a:rPr>
              <a:t>-18%</a:t>
            </a:r>
          </a:p>
        </p:txBody>
      </p:sp>
      <p:sp>
        <p:nvSpPr>
          <p:cNvPr id="454663" name="Text Box 7"/>
          <p:cNvSpPr txBox="1">
            <a:spLocks noChangeArrowheads="1"/>
          </p:cNvSpPr>
          <p:nvPr/>
        </p:nvSpPr>
        <p:spPr bwMode="auto">
          <a:xfrm>
            <a:off x="1460500" y="5969000"/>
            <a:ext cx="6591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Sources: United Nations 2004 Human Development Index (HDI), 2003 CIA World Fact Book. </a:t>
            </a:r>
          </a:p>
        </p:txBody>
      </p:sp>
      <p:sp>
        <p:nvSpPr>
          <p:cNvPr id="454664" name="Text Box 8"/>
          <p:cNvSpPr txBox="1">
            <a:spLocks noChangeArrowheads="1"/>
          </p:cNvSpPr>
          <p:nvPr/>
        </p:nvSpPr>
        <p:spPr bwMode="auto">
          <a:xfrm>
            <a:off x="444500" y="5353050"/>
            <a:ext cx="8140700" cy="379413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"/>
              </a:spcBef>
              <a:buClr>
                <a:schemeClr val="accent1"/>
              </a:buClr>
              <a:buSzPct val="50000"/>
              <a:buFont typeface="Monotype Sorts" pitchFamily="2" charset="2"/>
              <a:buNone/>
            </a:pPr>
            <a:r>
              <a:rPr lang="en-US" sz="1800"/>
              <a:t>A Palestinian has to work for </a:t>
            </a:r>
            <a:r>
              <a:rPr lang="en-US" sz="1800" u="sng"/>
              <a:t>28 years</a:t>
            </a:r>
            <a:r>
              <a:rPr lang="en-US" sz="1800"/>
              <a:t> to earn what an Israeli does in one year</a:t>
            </a:r>
          </a:p>
        </p:txBody>
      </p:sp>
      <p:pic>
        <p:nvPicPr>
          <p:cNvPr id="454665" name="Picture 9" descr="the-holy-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1700213"/>
            <a:ext cx="2286000" cy="322262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4666" name="Picture 10" descr="isra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724025"/>
            <a:ext cx="1200150" cy="811213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4667" name="Picture 11" descr="palestine-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25" y="1724025"/>
            <a:ext cx="1200150" cy="811213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4668" name="Text Box 12"/>
          <p:cNvSpPr txBox="1">
            <a:spLocks noChangeArrowheads="1"/>
          </p:cNvSpPr>
          <p:nvPr/>
        </p:nvSpPr>
        <p:spPr bwMode="auto">
          <a:xfrm>
            <a:off x="342900" y="3082925"/>
            <a:ext cx="1612900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110000"/>
              </a:lnSpc>
              <a:spcBef>
                <a:spcPct val="5000"/>
              </a:spcBef>
              <a:buClr>
                <a:schemeClr val="accent1"/>
              </a:buClr>
              <a:buSzPct val="50000"/>
              <a:buFont typeface="Monotype Sorts" pitchFamily="2" charset="2"/>
              <a:buNone/>
            </a:pPr>
            <a:r>
              <a:rPr 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GDP</a:t>
            </a:r>
          </a:p>
          <a:p>
            <a:pPr algn="r">
              <a:lnSpc>
                <a:spcPct val="110000"/>
              </a:lnSpc>
              <a:spcBef>
                <a:spcPct val="5000"/>
              </a:spcBef>
              <a:buClr>
                <a:schemeClr val="accent1"/>
              </a:buClr>
              <a:buSzPct val="50000"/>
              <a:buFont typeface="Monotype Sorts" pitchFamily="2" charset="2"/>
              <a:buNone/>
            </a:pPr>
            <a:r>
              <a:rPr 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Per Capita</a:t>
            </a:r>
          </a:p>
          <a:p>
            <a:pPr algn="r">
              <a:lnSpc>
                <a:spcPct val="110000"/>
              </a:lnSpc>
              <a:spcBef>
                <a:spcPct val="5000"/>
              </a:spcBef>
              <a:buClr>
                <a:schemeClr val="accent1"/>
              </a:buClr>
              <a:buSzPct val="50000"/>
              <a:buFont typeface="Monotype Sorts" pitchFamily="2" charset="2"/>
              <a:buNone/>
            </a:pPr>
            <a:r>
              <a:rPr 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Annual Budget</a:t>
            </a:r>
          </a:p>
          <a:p>
            <a:pPr algn="r">
              <a:lnSpc>
                <a:spcPct val="110000"/>
              </a:lnSpc>
              <a:spcBef>
                <a:spcPct val="5000"/>
              </a:spcBef>
              <a:buClr>
                <a:schemeClr val="accent1"/>
              </a:buClr>
              <a:buSzPct val="50000"/>
              <a:buFont typeface="Monotype Sorts" pitchFamily="2" charset="2"/>
              <a:buNone/>
            </a:pPr>
            <a:r>
              <a:rPr 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UN HDI Rank</a:t>
            </a:r>
          </a:p>
        </p:txBody>
      </p:sp>
      <p:sp>
        <p:nvSpPr>
          <p:cNvPr id="454670" name="Text Box 14"/>
          <p:cNvSpPr txBox="1">
            <a:spLocks noChangeArrowheads="1"/>
          </p:cNvSpPr>
          <p:nvPr/>
        </p:nvSpPr>
        <p:spPr bwMode="auto">
          <a:xfrm>
            <a:off x="1879600" y="3082925"/>
            <a:ext cx="1612900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spcBef>
                <a:spcPct val="5000"/>
              </a:spcBef>
              <a:buClr>
                <a:schemeClr val="accent1"/>
              </a:buClr>
              <a:buSzPct val="50000"/>
              <a:buFont typeface="Monotype Sorts" pitchFamily="2" charset="2"/>
              <a:buNone/>
            </a:pPr>
            <a:r>
              <a:rPr 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$117.4 Billion</a:t>
            </a:r>
          </a:p>
          <a:p>
            <a:pPr algn="l">
              <a:lnSpc>
                <a:spcPct val="110000"/>
              </a:lnSpc>
              <a:spcBef>
                <a:spcPct val="5000"/>
              </a:spcBef>
              <a:buClr>
                <a:schemeClr val="accent1"/>
              </a:buClr>
              <a:buSzPct val="50000"/>
              <a:buFont typeface="Monotype Sorts" pitchFamily="2" charset="2"/>
              <a:buNone/>
            </a:pPr>
            <a:r>
              <a:rPr 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$19,500</a:t>
            </a:r>
          </a:p>
          <a:p>
            <a:pPr algn="l">
              <a:lnSpc>
                <a:spcPct val="110000"/>
              </a:lnSpc>
              <a:spcBef>
                <a:spcPct val="5000"/>
              </a:spcBef>
              <a:buClr>
                <a:schemeClr val="accent1"/>
              </a:buClr>
              <a:buSzPct val="50000"/>
              <a:buFont typeface="Monotype Sorts" pitchFamily="2" charset="2"/>
              <a:buNone/>
            </a:pPr>
            <a:r>
              <a:rPr 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$45.1 Billion</a:t>
            </a:r>
          </a:p>
          <a:p>
            <a:pPr algn="l">
              <a:lnSpc>
                <a:spcPct val="110000"/>
              </a:lnSpc>
              <a:spcBef>
                <a:spcPct val="5000"/>
              </a:spcBef>
              <a:buClr>
                <a:schemeClr val="accent1"/>
              </a:buClr>
              <a:buSzPct val="50000"/>
              <a:buFont typeface="Monotype Sorts" pitchFamily="2" charset="2"/>
              <a:buNone/>
            </a:pPr>
            <a:r>
              <a:rPr 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22 out of 177</a:t>
            </a:r>
          </a:p>
        </p:txBody>
      </p:sp>
      <p:sp>
        <p:nvSpPr>
          <p:cNvPr id="454672" name="Text Box 16"/>
          <p:cNvSpPr txBox="1">
            <a:spLocks noChangeArrowheads="1"/>
          </p:cNvSpPr>
          <p:nvPr/>
        </p:nvSpPr>
        <p:spPr bwMode="auto">
          <a:xfrm>
            <a:off x="3327400" y="3082925"/>
            <a:ext cx="1612900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110000"/>
              </a:lnSpc>
              <a:spcBef>
                <a:spcPct val="5000"/>
              </a:spcBef>
              <a:buClr>
                <a:schemeClr val="accent1"/>
              </a:buClr>
              <a:buSzPct val="50000"/>
              <a:buFont typeface="Monotype Sorts" pitchFamily="2" charset="2"/>
              <a:buNone/>
            </a:pPr>
            <a:r>
              <a:rPr 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GDP</a:t>
            </a:r>
          </a:p>
          <a:p>
            <a:pPr algn="r">
              <a:lnSpc>
                <a:spcPct val="110000"/>
              </a:lnSpc>
              <a:spcBef>
                <a:spcPct val="5000"/>
              </a:spcBef>
              <a:buClr>
                <a:schemeClr val="accent1"/>
              </a:buClr>
              <a:buSzPct val="50000"/>
              <a:buFont typeface="Monotype Sorts" pitchFamily="2" charset="2"/>
              <a:buNone/>
            </a:pPr>
            <a:r>
              <a:rPr 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Per Capita</a:t>
            </a:r>
          </a:p>
          <a:p>
            <a:pPr algn="r">
              <a:lnSpc>
                <a:spcPct val="110000"/>
              </a:lnSpc>
              <a:spcBef>
                <a:spcPct val="5000"/>
              </a:spcBef>
              <a:buClr>
                <a:schemeClr val="accent1"/>
              </a:buClr>
              <a:buSzPct val="50000"/>
              <a:buFont typeface="Monotype Sorts" pitchFamily="2" charset="2"/>
              <a:buNone/>
            </a:pPr>
            <a:r>
              <a:rPr 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Annual Budget</a:t>
            </a:r>
          </a:p>
          <a:p>
            <a:pPr algn="r">
              <a:lnSpc>
                <a:spcPct val="110000"/>
              </a:lnSpc>
              <a:spcBef>
                <a:spcPct val="5000"/>
              </a:spcBef>
              <a:buClr>
                <a:schemeClr val="accent1"/>
              </a:buClr>
              <a:buSzPct val="50000"/>
              <a:buFont typeface="Monotype Sorts" pitchFamily="2" charset="2"/>
              <a:buNone/>
            </a:pPr>
            <a:r>
              <a:rPr 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UN HDI Rank</a:t>
            </a:r>
          </a:p>
        </p:txBody>
      </p:sp>
      <p:sp>
        <p:nvSpPr>
          <p:cNvPr id="454673" name="Text Box 17"/>
          <p:cNvSpPr txBox="1">
            <a:spLocks noChangeArrowheads="1"/>
          </p:cNvSpPr>
          <p:nvPr/>
        </p:nvSpPr>
        <p:spPr bwMode="auto">
          <a:xfrm>
            <a:off x="4876800" y="3082925"/>
            <a:ext cx="1612900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spcBef>
                <a:spcPct val="5000"/>
              </a:spcBef>
              <a:buClr>
                <a:schemeClr val="accent1"/>
              </a:buClr>
              <a:buSzPct val="50000"/>
              <a:buFont typeface="Monotype Sorts" pitchFamily="2" charset="2"/>
              <a:buNone/>
            </a:pPr>
            <a:r>
              <a:rPr 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$2.4 Billion</a:t>
            </a:r>
          </a:p>
          <a:p>
            <a:pPr algn="l">
              <a:lnSpc>
                <a:spcPct val="110000"/>
              </a:lnSpc>
              <a:spcBef>
                <a:spcPct val="5000"/>
              </a:spcBef>
              <a:buClr>
                <a:schemeClr val="accent1"/>
              </a:buClr>
              <a:buSzPct val="50000"/>
              <a:buFont typeface="Monotype Sorts" pitchFamily="2" charset="2"/>
              <a:buNone/>
            </a:pPr>
            <a:r>
              <a:rPr 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$700</a:t>
            </a:r>
          </a:p>
          <a:p>
            <a:pPr algn="l">
              <a:lnSpc>
                <a:spcPct val="110000"/>
              </a:lnSpc>
              <a:spcBef>
                <a:spcPct val="5000"/>
              </a:spcBef>
              <a:buClr>
                <a:schemeClr val="accent1"/>
              </a:buClr>
              <a:buSzPct val="50000"/>
              <a:buFont typeface="Monotype Sorts" pitchFamily="2" charset="2"/>
              <a:buNone/>
            </a:pPr>
            <a:r>
              <a:rPr 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$1.2 Billion</a:t>
            </a:r>
          </a:p>
          <a:p>
            <a:pPr algn="l">
              <a:lnSpc>
                <a:spcPct val="110000"/>
              </a:lnSpc>
              <a:spcBef>
                <a:spcPct val="5000"/>
              </a:spcBef>
              <a:buClr>
                <a:schemeClr val="accent1"/>
              </a:buClr>
              <a:buSzPct val="50000"/>
              <a:buFont typeface="Monotype Sorts" pitchFamily="2" charset="2"/>
              <a:buNone/>
            </a:pPr>
            <a:r>
              <a:rPr 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102 out of 177</a:t>
            </a: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4677" name="Text Box 21"/>
          <p:cNvSpPr txBox="1">
            <a:spLocks noChangeArrowheads="1"/>
          </p:cNvSpPr>
          <p:nvPr/>
        </p:nvSpPr>
        <p:spPr bwMode="auto">
          <a:xfrm>
            <a:off x="482600" y="1206500"/>
            <a:ext cx="7532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chemeClr val="accent1"/>
                </a:solidFill>
              </a:rPr>
              <a:t>In the land between the Mediterranean sea and the Jordan river…</a:t>
            </a:r>
          </a:p>
        </p:txBody>
      </p:sp>
    </p:spTree>
    <p:extLst>
      <p:ext uri="{BB962C8B-B14F-4D97-AF65-F5344CB8AC3E}">
        <p14:creationId xmlns:p14="http://schemas.microsoft.com/office/powerpoint/2010/main" val="314637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4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nationalarchives.gov.uk/pathways/firstworldwar/maps/map_images/ottoman_empir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1" y="120872"/>
            <a:ext cx="7066407" cy="6522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143000" y="304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143000" y="349250"/>
            <a:ext cx="78486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99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100" b="1">
                <a:solidFill>
                  <a:srgbClr val="0037A6"/>
                </a:solidFill>
                <a:latin typeface="BlackChancery" pitchFamily="2" charset="0"/>
              </a:rPr>
              <a:t>Oil Becomes the New International</a:t>
            </a:r>
            <a:br>
              <a:rPr lang="en-US" sz="4100" b="1">
                <a:solidFill>
                  <a:srgbClr val="0037A6"/>
                </a:solidFill>
                <a:latin typeface="BlackChancery" pitchFamily="2" charset="0"/>
              </a:rPr>
            </a:br>
            <a:r>
              <a:rPr lang="en-US" sz="4100" b="1">
                <a:solidFill>
                  <a:srgbClr val="0037A6"/>
                </a:solidFill>
                <a:latin typeface="BlackChancery" pitchFamily="2" charset="0"/>
              </a:rPr>
              <a:t>“Coin of the Realm!”</a:t>
            </a:r>
            <a:endParaRPr lang="en-US" sz="2000" b="1">
              <a:solidFill>
                <a:srgbClr val="0037A6"/>
              </a:solidFill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4495800" y="2124075"/>
            <a:ext cx="42672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marL="347663" indent="-347663" algn="l">
              <a:spcBef>
                <a:spcPct val="50000"/>
              </a:spcBef>
              <a:buClr>
                <a:srgbClr val="5F5F5F"/>
              </a:buClr>
              <a:buFont typeface="Wingdings" pitchFamily="2" charset="2"/>
              <a:buChar char="S"/>
            </a:pPr>
            <a:r>
              <a:rPr lang="en-US" b="1" dirty="0">
                <a:solidFill>
                  <a:schemeClr val="tx2"/>
                </a:solidFill>
                <a:latin typeface="Lombardic Narrow" pitchFamily="2" charset="0"/>
              </a:rPr>
              <a:t>American oil companies </a:t>
            </a:r>
            <a:br>
              <a:rPr lang="en-US" b="1" dirty="0">
                <a:solidFill>
                  <a:schemeClr val="tx2"/>
                </a:solidFill>
                <a:latin typeface="Lombardic Narrow" pitchFamily="2" charset="0"/>
              </a:rPr>
            </a:br>
            <a:r>
              <a:rPr lang="en-US" b="1" dirty="0">
                <a:solidFill>
                  <a:schemeClr val="tx2"/>
                </a:solidFill>
                <a:latin typeface="Lombardic Narrow" pitchFamily="2" charset="0"/>
              </a:rPr>
              <a:t>[Texaco &amp; Chevron], gain</a:t>
            </a:r>
            <a:br>
              <a:rPr lang="en-US" b="1" dirty="0">
                <a:solidFill>
                  <a:schemeClr val="tx2"/>
                </a:solidFill>
                <a:latin typeface="Lombardic Narrow" pitchFamily="2" charset="0"/>
              </a:rPr>
            </a:br>
            <a:r>
              <a:rPr lang="en-US" b="1" dirty="0">
                <a:solidFill>
                  <a:schemeClr val="tx2"/>
                </a:solidFill>
                <a:latin typeface="Lombardic Narrow" pitchFamily="2" charset="0"/>
              </a:rPr>
              <a:t>oil concessions in Bahrain</a:t>
            </a:r>
            <a:br>
              <a:rPr lang="en-US" b="1" dirty="0">
                <a:solidFill>
                  <a:schemeClr val="tx2"/>
                </a:solidFill>
                <a:latin typeface="Lombardic Narrow" pitchFamily="2" charset="0"/>
              </a:rPr>
            </a:br>
            <a:r>
              <a:rPr lang="en-US" b="1" dirty="0">
                <a:solidFill>
                  <a:schemeClr val="tx2"/>
                </a:solidFill>
                <a:latin typeface="Lombardic Narrow" pitchFamily="2" charset="0"/>
              </a:rPr>
              <a:t>in 1929.</a:t>
            </a:r>
          </a:p>
          <a:p>
            <a:pPr marL="347663" indent="-347663" algn="l">
              <a:spcBef>
                <a:spcPct val="50000"/>
              </a:spcBef>
              <a:buClr>
                <a:srgbClr val="5F5F5F"/>
              </a:buClr>
              <a:buFont typeface="Wingdings" pitchFamily="2" charset="2"/>
              <a:buChar char="S"/>
            </a:pPr>
            <a:r>
              <a:rPr lang="en-US" b="1" dirty="0">
                <a:solidFill>
                  <a:schemeClr val="tx2"/>
                </a:solidFill>
                <a:latin typeface="Lombardic Narrow" pitchFamily="2" charset="0"/>
              </a:rPr>
              <a:t>In 1933, American oil </a:t>
            </a:r>
            <a:br>
              <a:rPr lang="en-US" b="1" dirty="0">
                <a:solidFill>
                  <a:schemeClr val="tx2"/>
                </a:solidFill>
                <a:latin typeface="Lombardic Narrow" pitchFamily="2" charset="0"/>
              </a:rPr>
            </a:br>
            <a:r>
              <a:rPr lang="en-US" b="1" dirty="0">
                <a:solidFill>
                  <a:schemeClr val="tx2"/>
                </a:solidFill>
                <a:latin typeface="Lombardic Narrow" pitchFamily="2" charset="0"/>
              </a:rPr>
              <a:t>companies win an oil</a:t>
            </a:r>
            <a:br>
              <a:rPr lang="en-US" b="1" dirty="0">
                <a:solidFill>
                  <a:schemeClr val="tx2"/>
                </a:solidFill>
                <a:latin typeface="Lombardic Narrow" pitchFamily="2" charset="0"/>
              </a:rPr>
            </a:br>
            <a:r>
              <a:rPr lang="en-US" b="1" dirty="0">
                <a:solidFill>
                  <a:schemeClr val="tx2"/>
                </a:solidFill>
                <a:latin typeface="Lombardic Narrow" pitchFamily="2" charset="0"/>
              </a:rPr>
              <a:t>concession in Saudi Arabia.  </a:t>
            </a:r>
          </a:p>
          <a:p>
            <a:pPr marL="347663" indent="-347663" algn="l">
              <a:spcBef>
                <a:spcPct val="50000"/>
              </a:spcBef>
              <a:buClr>
                <a:srgbClr val="5F5F5F"/>
              </a:buClr>
              <a:buFont typeface="Wingdings" pitchFamily="2" charset="2"/>
              <a:buChar char="S"/>
            </a:pPr>
            <a:r>
              <a:rPr lang="en-US" b="1" dirty="0">
                <a:solidFill>
                  <a:srgbClr val="FF3300"/>
                </a:solidFill>
                <a:latin typeface="Lombardic Narrow" pitchFamily="2" charset="0"/>
              </a:rPr>
              <a:t>ARAMCO </a:t>
            </a:r>
            <a:r>
              <a:rPr lang="en-US" b="1" dirty="0">
                <a:solidFill>
                  <a:schemeClr val="tx2"/>
                </a:solidFill>
                <a:latin typeface="Lombardic Narrow" pitchFamily="2" charset="0"/>
              </a:rPr>
              <a:t>[Arab-American </a:t>
            </a:r>
            <a:br>
              <a:rPr lang="en-US" b="1" dirty="0">
                <a:solidFill>
                  <a:schemeClr val="tx2"/>
                </a:solidFill>
                <a:latin typeface="Lombardic Narrow" pitchFamily="2" charset="0"/>
              </a:rPr>
            </a:br>
            <a:r>
              <a:rPr lang="en-US" b="1" dirty="0">
                <a:solidFill>
                  <a:schemeClr val="tx2"/>
                </a:solidFill>
                <a:latin typeface="Lombardic Narrow" pitchFamily="2" charset="0"/>
              </a:rPr>
              <a:t>Oil Co,] is created in 1939.</a:t>
            </a:r>
          </a:p>
        </p:txBody>
      </p:sp>
      <p:pic>
        <p:nvPicPr>
          <p:cNvPr id="58373" name="Picture 5" descr="first MidEast oil well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1500166" y="2643182"/>
            <a:ext cx="2741613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MANDATE SYSTEM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Designed to be a solution to what to do with the defeated colonies. </a:t>
            </a:r>
          </a:p>
          <a:p>
            <a:pPr lvl="0"/>
            <a:r>
              <a:rPr lang="en-US" dirty="0"/>
              <a:t>Two opposing views:  </a:t>
            </a:r>
            <a:r>
              <a:rPr lang="en-US" dirty="0">
                <a:solidFill>
                  <a:srgbClr val="92D050"/>
                </a:solidFill>
              </a:rPr>
              <a:t>1. disguise for colonial annexation 2. “sense of responsibility towards backward peoples.</a:t>
            </a:r>
          </a:p>
          <a:p>
            <a:pPr lvl="0"/>
            <a:r>
              <a:rPr lang="en-US" dirty="0"/>
              <a:t>League set up a Mandate Commission to supervise work of Mandated Powers</a:t>
            </a:r>
          </a:p>
          <a:p>
            <a:pPr lvl="0"/>
            <a:r>
              <a:rPr lang="en-US" dirty="0"/>
              <a:t>Their job was to help their territories towards </a:t>
            </a:r>
            <a:r>
              <a:rPr lang="en-US" dirty="0">
                <a:solidFill>
                  <a:srgbClr val="92D050"/>
                </a:solidFill>
              </a:rPr>
              <a:t>self-government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League’s commission had no power over the “Powers”.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ap-middle-east-1914"/>
          <p:cNvPicPr>
            <a:picLocks noChangeAspect="1" noChangeArrowheads="1"/>
          </p:cNvPicPr>
          <p:nvPr/>
        </p:nvPicPr>
        <p:blipFill>
          <a:blip r:embed="rId2">
            <a:lum bright="-6000" contrast="18000"/>
          </a:blip>
          <a:srcRect/>
          <a:stretch>
            <a:fillRect/>
          </a:stretch>
        </p:blipFill>
        <p:spPr bwMode="auto">
          <a:xfrm>
            <a:off x="928662" y="714356"/>
            <a:ext cx="7134225" cy="5653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BRITAIN, ARAB NATIONALISM, AND WWI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50072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1914 Turkey planned to attack Egypt, hoped for support from other Muslim nations.</a:t>
            </a:r>
          </a:p>
          <a:p>
            <a:pPr lvl="0"/>
            <a:r>
              <a:rPr lang="en-US" dirty="0"/>
              <a:t>Britain rushed in colonial troops—they won—gained control of the </a:t>
            </a:r>
            <a:r>
              <a:rPr lang="en-US" dirty="0">
                <a:solidFill>
                  <a:srgbClr val="92D050"/>
                </a:solidFill>
              </a:rPr>
              <a:t>Suez Canal</a:t>
            </a:r>
          </a:p>
          <a:p>
            <a:pPr lvl="0"/>
            <a:r>
              <a:rPr lang="en-US" dirty="0"/>
              <a:t>1916 Brits. attacked Palestine</a:t>
            </a:r>
          </a:p>
          <a:p>
            <a:pPr lvl="0"/>
            <a:r>
              <a:rPr lang="en-US" dirty="0"/>
              <a:t>They gained </a:t>
            </a:r>
            <a:r>
              <a:rPr lang="en-US" dirty="0">
                <a:solidFill>
                  <a:srgbClr val="92D050"/>
                </a:solidFill>
              </a:rPr>
              <a:t>Gaza</a:t>
            </a:r>
            <a:r>
              <a:rPr lang="en-US" dirty="0"/>
              <a:t>, </a:t>
            </a:r>
            <a:r>
              <a:rPr lang="en-US" dirty="0" err="1"/>
              <a:t>Askalon</a:t>
            </a:r>
            <a:r>
              <a:rPr lang="en-US" dirty="0"/>
              <a:t>, Jaffa, and entered </a:t>
            </a:r>
            <a:r>
              <a:rPr lang="en-US" dirty="0">
                <a:solidFill>
                  <a:srgbClr val="92D050"/>
                </a:solidFill>
              </a:rPr>
              <a:t>Jerusalem</a:t>
            </a:r>
          </a:p>
          <a:p>
            <a:pPr lvl="0"/>
            <a:r>
              <a:rPr lang="en-US" dirty="0"/>
              <a:t>Brits. Called back to France</a:t>
            </a:r>
          </a:p>
          <a:p>
            <a:pPr lvl="0"/>
            <a:r>
              <a:rPr lang="en-US" dirty="0"/>
              <a:t>Faisal (</a:t>
            </a:r>
            <a:r>
              <a:rPr lang="en-US" dirty="0">
                <a:solidFill>
                  <a:srgbClr val="92D050"/>
                </a:solidFill>
              </a:rPr>
              <a:t>Iraq</a:t>
            </a:r>
            <a:r>
              <a:rPr lang="en-US" dirty="0"/>
              <a:t> </a:t>
            </a:r>
            <a:r>
              <a:rPr lang="en-US" dirty="0">
                <a:solidFill>
                  <a:srgbClr val="92D050"/>
                </a:solidFill>
              </a:rPr>
              <a:t>King</a:t>
            </a:r>
            <a:r>
              <a:rPr lang="en-US" dirty="0"/>
              <a:t>) supported the British</a:t>
            </a:r>
          </a:p>
          <a:p>
            <a:pPr lvl="0"/>
            <a:r>
              <a:rPr lang="en-US" dirty="0"/>
              <a:t>Support won by T.E. Lawrence (Welsh) (Lawrence of Arabia) (Arab Revolt against Ottomans) and a vague promise of support for independent Arab states.</a:t>
            </a:r>
          </a:p>
          <a:p>
            <a:pPr lvl="0"/>
            <a:r>
              <a:rPr lang="en-US" dirty="0">
                <a:solidFill>
                  <a:srgbClr val="92D050"/>
                </a:solidFill>
              </a:rPr>
              <a:t>Palestine</a:t>
            </a:r>
            <a:r>
              <a:rPr lang="en-US" dirty="0"/>
              <a:t> became a </a:t>
            </a:r>
            <a:r>
              <a:rPr lang="en-US" dirty="0">
                <a:solidFill>
                  <a:srgbClr val="92D050"/>
                </a:solidFill>
              </a:rPr>
              <a:t>British</a:t>
            </a:r>
            <a:r>
              <a:rPr lang="en-US" dirty="0"/>
              <a:t> Mandate after 1923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143000" y="304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143000" y="152400"/>
            <a:ext cx="7848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99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="1">
                <a:solidFill>
                  <a:srgbClr val="0037A6"/>
                </a:solidFill>
                <a:latin typeface="BlackChancery" pitchFamily="2" charset="0"/>
              </a:rPr>
              <a:t>T. E. Lawrence </a:t>
            </a:r>
            <a:r>
              <a:rPr lang="en-US" sz="3300" b="1">
                <a:solidFill>
                  <a:srgbClr val="0037A6"/>
                </a:solidFill>
                <a:latin typeface="BlackChancery" pitchFamily="2" charset="0"/>
              </a:rPr>
              <a:t>[1888-1935]</a:t>
            </a:r>
          </a:p>
        </p:txBody>
      </p:sp>
      <p:pic>
        <p:nvPicPr>
          <p:cNvPr id="35848" name="Picture 8" descr="Lawrence of Arabia - 3"/>
          <p:cNvPicPr>
            <a:picLocks noChangeAspect="1" noChangeArrowheads="1"/>
          </p:cNvPicPr>
          <p:nvPr/>
        </p:nvPicPr>
        <p:blipFill>
          <a:blip r:embed="rId2">
            <a:lum bright="12000" contrast="6000"/>
          </a:blip>
          <a:srcRect/>
          <a:stretch>
            <a:fillRect/>
          </a:stretch>
        </p:blipFill>
        <p:spPr bwMode="auto">
          <a:xfrm>
            <a:off x="1447800" y="1143000"/>
            <a:ext cx="3354388" cy="4216400"/>
          </a:xfrm>
          <a:prstGeom prst="rect">
            <a:avLst/>
          </a:prstGeom>
          <a:noFill/>
          <a:ln w="9525">
            <a:solidFill>
              <a:srgbClr val="002774"/>
            </a:solidFill>
            <a:miter lim="800000"/>
            <a:headEnd/>
            <a:tailEnd/>
          </a:ln>
        </p:spPr>
      </p:pic>
      <p:pic>
        <p:nvPicPr>
          <p:cNvPr id="35850" name="Picture 10" descr="Lawrence of Arabia - 2"/>
          <p:cNvPicPr>
            <a:picLocks noChangeAspect="1" noChangeArrowheads="1"/>
          </p:cNvPicPr>
          <p:nvPr/>
        </p:nvPicPr>
        <p:blipFill>
          <a:blip r:embed="rId3">
            <a:lum bright="6000" contrast="6000"/>
          </a:blip>
          <a:srcRect/>
          <a:stretch>
            <a:fillRect/>
          </a:stretch>
        </p:blipFill>
        <p:spPr bwMode="auto">
          <a:xfrm>
            <a:off x="6303963" y="990600"/>
            <a:ext cx="2154237" cy="2695575"/>
          </a:xfrm>
          <a:prstGeom prst="rect">
            <a:avLst/>
          </a:prstGeom>
          <a:noFill/>
          <a:ln w="9525">
            <a:solidFill>
              <a:srgbClr val="002774"/>
            </a:solidFill>
            <a:miter lim="800000"/>
            <a:headEnd/>
            <a:tailEnd/>
          </a:ln>
        </p:spPr>
      </p:pic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1219200" y="5486400"/>
            <a:ext cx="3733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517539"/>
                </a:solidFill>
                <a:latin typeface="Lombardic Narrow" pitchFamily="2" charset="0"/>
              </a:rPr>
              <a:t>“Lawrence of Arabia,”</a:t>
            </a:r>
            <a:br>
              <a:rPr lang="en-US" sz="2800" b="1">
                <a:solidFill>
                  <a:srgbClr val="517539"/>
                </a:solidFill>
                <a:latin typeface="Lombardic Narrow" pitchFamily="2" charset="0"/>
              </a:rPr>
            </a:br>
            <a:r>
              <a:rPr lang="en-US" sz="2800" b="1">
                <a:solidFill>
                  <a:srgbClr val="517539"/>
                </a:solidFill>
                <a:latin typeface="Lombardic Narrow" pitchFamily="2" charset="0"/>
              </a:rPr>
              <a:t>The Legend Begins</a:t>
            </a:r>
          </a:p>
        </p:txBody>
      </p:sp>
      <p:pic>
        <p:nvPicPr>
          <p:cNvPr id="35854" name="Picture 14" descr="Lawrence movie ad"/>
          <p:cNvPicPr>
            <a:picLocks noChangeAspect="1" noChangeArrowheads="1"/>
          </p:cNvPicPr>
          <p:nvPr/>
        </p:nvPicPr>
        <p:blipFill>
          <a:blip r:embed="rId4">
            <a:lum bright="-6000" contrast="12000"/>
          </a:blip>
          <a:srcRect/>
          <a:stretch>
            <a:fillRect/>
          </a:stretch>
        </p:blipFill>
        <p:spPr bwMode="auto">
          <a:xfrm>
            <a:off x="5527675" y="3962400"/>
            <a:ext cx="2016125" cy="2524125"/>
          </a:xfrm>
          <a:prstGeom prst="rect">
            <a:avLst/>
          </a:prstGeom>
          <a:noFill/>
          <a:ln w="9525">
            <a:solidFill>
              <a:srgbClr val="002774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MESOPOTAMIA (During and after WWI)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Defense responsibility of </a:t>
            </a:r>
            <a:r>
              <a:rPr lang="en-US" dirty="0">
                <a:solidFill>
                  <a:srgbClr val="92D050"/>
                </a:solidFill>
              </a:rPr>
              <a:t>Indian</a:t>
            </a:r>
            <a:r>
              <a:rPr lang="en-US" dirty="0"/>
              <a:t> Government</a:t>
            </a:r>
          </a:p>
          <a:p>
            <a:pPr lvl="0"/>
            <a:r>
              <a:rPr lang="en-US" dirty="0"/>
              <a:t>Brits. Captured delta above the Persian Gulf in 1914 (</a:t>
            </a:r>
            <a:r>
              <a:rPr lang="en-US" dirty="0">
                <a:solidFill>
                  <a:srgbClr val="92D050"/>
                </a:solidFill>
              </a:rPr>
              <a:t>Shatt al-Arab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Turks suffered other defeats</a:t>
            </a:r>
          </a:p>
          <a:p>
            <a:pPr lvl="0"/>
            <a:r>
              <a:rPr lang="en-US" dirty="0"/>
              <a:t>Eventually Brits given Mesopotamia as a mandate</a:t>
            </a:r>
          </a:p>
          <a:p>
            <a:pPr lvl="0"/>
            <a:r>
              <a:rPr lang="en-US" dirty="0"/>
              <a:t>Serious revolts</a:t>
            </a:r>
          </a:p>
          <a:p>
            <a:pPr lvl="0"/>
            <a:r>
              <a:rPr lang="en-US" dirty="0"/>
              <a:t>Brits put them down and then created the kingdom of </a:t>
            </a:r>
            <a:r>
              <a:rPr lang="en-US" dirty="0">
                <a:solidFill>
                  <a:srgbClr val="92D050"/>
                </a:solidFill>
              </a:rPr>
              <a:t>Iraq</a:t>
            </a:r>
            <a:r>
              <a:rPr lang="en-US" dirty="0"/>
              <a:t> under Faisal</a:t>
            </a:r>
          </a:p>
          <a:p>
            <a:pPr lvl="0"/>
            <a:r>
              <a:rPr lang="en-US" dirty="0">
                <a:solidFill>
                  <a:srgbClr val="92D050"/>
                </a:solidFill>
              </a:rPr>
              <a:t>1932</a:t>
            </a:r>
            <a:r>
              <a:rPr lang="en-US" dirty="0"/>
              <a:t> Iraq admitted to the League of Nations</a:t>
            </a:r>
          </a:p>
          <a:p>
            <a:pPr lvl="0"/>
            <a:r>
              <a:rPr lang="en-US" dirty="0"/>
              <a:t>(Iran info. in Falk)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768</Words>
  <Application>Microsoft Office PowerPoint</Application>
  <PresentationFormat>On-screen Show (4:3)</PresentationFormat>
  <Paragraphs>108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Andy</vt:lpstr>
      <vt:lpstr>Arial</vt:lpstr>
      <vt:lpstr>BlackChancery</vt:lpstr>
      <vt:lpstr>Calibri</vt:lpstr>
      <vt:lpstr>Lombardic Narrow</vt:lpstr>
      <vt:lpstr>Monotype Sorts</vt:lpstr>
      <vt:lpstr>PressWriter Symbols</vt:lpstr>
      <vt:lpstr>Times New Roman</vt:lpstr>
      <vt:lpstr>Wingdings</vt:lpstr>
      <vt:lpstr>Office Theme</vt:lpstr>
      <vt:lpstr>THE MIDDLE EAST</vt:lpstr>
      <vt:lpstr>The Turkish Empire (Ottomans)</vt:lpstr>
      <vt:lpstr>PowerPoint Presentation</vt:lpstr>
      <vt:lpstr>PowerPoint Presentation</vt:lpstr>
      <vt:lpstr>MANDATE SYSTEM </vt:lpstr>
      <vt:lpstr>PowerPoint Presentation</vt:lpstr>
      <vt:lpstr>BRITAIN, ARAB NATIONALISM, AND WWI </vt:lpstr>
      <vt:lpstr>PowerPoint Presentation</vt:lpstr>
      <vt:lpstr>MESOPOTAMIA (During and after WWI) </vt:lpstr>
      <vt:lpstr>PowerPoint Presentation</vt:lpstr>
      <vt:lpstr>PALESTINE AND ARAB HOPES </vt:lpstr>
      <vt:lpstr>PowerPoint Presentation</vt:lpstr>
      <vt:lpstr>PowerPoint Presentation</vt:lpstr>
      <vt:lpstr>PowerPoint Presentation</vt:lpstr>
      <vt:lpstr>PALESTINE POLITICS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 Comparative Analysis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MIDDLE EAST</dc:title>
  <dc:creator>Brandi Rusk</dc:creator>
  <cp:lastModifiedBy>Brandi Rusk</cp:lastModifiedBy>
  <cp:revision>14</cp:revision>
  <dcterms:created xsi:type="dcterms:W3CDTF">2009-03-24T02:53:00Z</dcterms:created>
  <dcterms:modified xsi:type="dcterms:W3CDTF">2016-11-08T17:32:31Z</dcterms:modified>
</cp:coreProperties>
</file>