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Comfortaa" panose="020B0604020202020204" charset="0"/>
      <p:regular r:id="rId13"/>
      <p:bold r:id="rId14"/>
    </p:embeddedFont>
    <p:embeddedFont>
      <p:font typeface="Times" panose="02020603050405020304" pitchFamily="18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2" d="100"/>
          <a:sy n="92" d="100"/>
        </p:scale>
        <p:origin x="-124" y="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63734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261b170e3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261b170e3_1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5245d7895c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5245d7895c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4d03698d2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4d03698d2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245d7895c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245d7895c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d03698d25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d03698d25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d03698d25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d03698d25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d03698d25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d03698d25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245d7895c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245d7895c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25613d270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525613d270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525613d270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525613d270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hecanadianencyclopedia.ca/en/article/ku-klux-klan" TargetMode="External"/><Relationship Id="rId13" Type="http://schemas.openxmlformats.org/officeDocument/2006/relationships/hyperlink" Target="https://www.thecanadianencyclopedia.ca/en/article/prejudice-and-discrimination" TargetMode="External"/><Relationship Id="rId3" Type="http://schemas.openxmlformats.org/officeDocument/2006/relationships/hyperlink" Target="https://www.huffingtonpost.ca/2017/11/09/chinese-canadian-veterans-force-136_a_23272071/" TargetMode="External"/><Relationship Id="rId7" Type="http://schemas.openxmlformats.org/officeDocument/2006/relationships/hyperlink" Target="http://www.ccmms.ca/chinese-canadian-history/" TargetMode="External"/><Relationship Id="rId12" Type="http://schemas.openxmlformats.org/officeDocument/2006/relationships/hyperlink" Target="https://www.thecanadianencyclopedia.ca/en/article/residential-school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thecanadianencyclopedia.ca/en/search?search=asian+canadians&amp;type=&amp;type=" TargetMode="External"/><Relationship Id="rId11" Type="http://schemas.openxmlformats.org/officeDocument/2006/relationships/hyperlink" Target="https://www.thecanadianencyclopedia.ca/en" TargetMode="External"/><Relationship Id="rId5" Type="http://schemas.openxmlformats.org/officeDocument/2006/relationships/hyperlink" Target="https://www.thecanadianencyclopedia.ca/en/article/chinese-immigration-act" TargetMode="External"/><Relationship Id="rId10" Type="http://schemas.openxmlformats.org/officeDocument/2006/relationships/hyperlink" Target="https://www.thestar.com/news/canada/2013/09/24/black_canadian_soldiers_life_and_dday_exploits_remembered.html" TargetMode="External"/><Relationship Id="rId4" Type="http://schemas.openxmlformats.org/officeDocument/2006/relationships/hyperlink" Target="https://www.sfu.ca/chinese-canadian-history/chart_en.html" TargetMode="External"/><Relationship Id="rId9" Type="http://schemas.openxmlformats.org/officeDocument/2006/relationships/hyperlink" Target="https://www.adl.org/education-and-resources/resource-knowledge-base/hate-symbols" TargetMode="External"/><Relationship Id="rId14" Type="http://schemas.openxmlformats.org/officeDocument/2006/relationships/hyperlink" Target="https://en.wikipedia.org/wiki/Kamloops_Indian_Residential_Schoo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/>
          <p:nvPr/>
        </p:nvSpPr>
        <p:spPr>
          <a:xfrm>
            <a:off x="111825" y="69875"/>
            <a:ext cx="3088800" cy="6372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Times"/>
                <a:ea typeface="Times"/>
                <a:cs typeface="Times"/>
                <a:sym typeface="Times"/>
              </a:rPr>
              <a:t>Name</a:t>
            </a:r>
            <a:endParaRPr sz="3000" b="1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28" name="Google Shape;128;p22"/>
          <p:cNvSpPr txBox="1"/>
          <p:nvPr/>
        </p:nvSpPr>
        <p:spPr>
          <a:xfrm>
            <a:off x="363400" y="1257925"/>
            <a:ext cx="3969600" cy="11181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14"/>
          <p:cNvPicPr preferRelativeResize="0"/>
          <p:nvPr/>
        </p:nvPicPr>
        <p:blipFill/>
        <p:spPr>
          <a:xfrm>
            <a:off x="0" y="0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4"/>
          <p:cNvPicPr preferRelativeResize="0"/>
          <p:nvPr/>
        </p:nvPicPr>
        <p:blipFill/>
        <p:spPr>
          <a:xfrm>
            <a:off x="6278725" y="83875"/>
            <a:ext cx="2767450" cy="138372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 txBox="1"/>
          <p:nvPr/>
        </p:nvSpPr>
        <p:spPr>
          <a:xfrm>
            <a:off x="1182600" y="1949850"/>
            <a:ext cx="6778800" cy="12438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Times"/>
                <a:ea typeface="Times"/>
                <a:cs typeface="Times"/>
                <a:sym typeface="Times"/>
              </a:rPr>
              <a:t>Discrimination Against Minorities in the 1920s and 1930s</a:t>
            </a:r>
            <a:endParaRPr sz="3500" b="1"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/>
        <p:spPr>
          <a:xfrm>
            <a:off x="0" y="3714750"/>
            <a:ext cx="1428750" cy="142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0" y="1271900"/>
            <a:ext cx="4961700" cy="23760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Times"/>
              <a:buChar char="-"/>
            </a:pPr>
            <a:r>
              <a:rPr lang="en" sz="1700">
                <a:latin typeface="Times"/>
                <a:ea typeface="Times"/>
                <a:cs typeface="Times"/>
                <a:sym typeface="Times"/>
              </a:rPr>
              <a:t>Government saw the First Nations people as a backwards step in society</a:t>
            </a:r>
            <a:endParaRPr sz="1700">
              <a:latin typeface="Times"/>
              <a:ea typeface="Times"/>
              <a:cs typeface="Times"/>
              <a:sym typeface="Time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latin typeface="Times"/>
              <a:ea typeface="Times"/>
              <a:cs typeface="Times"/>
              <a:sym typeface="Time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Times"/>
              <a:buChar char="-"/>
            </a:pPr>
            <a:r>
              <a:rPr lang="en" sz="1700">
                <a:latin typeface="Times"/>
                <a:ea typeface="Times"/>
                <a:cs typeface="Times"/>
                <a:sym typeface="Times"/>
              </a:rPr>
              <a:t>Melting Pot</a:t>
            </a:r>
            <a:endParaRPr sz="1700">
              <a:latin typeface="Times"/>
              <a:ea typeface="Times"/>
              <a:cs typeface="Times"/>
              <a:sym typeface="Time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latin typeface="Times"/>
              <a:ea typeface="Times"/>
              <a:cs typeface="Times"/>
              <a:sym typeface="Time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Times"/>
              <a:buChar char="-"/>
            </a:pPr>
            <a:r>
              <a:rPr lang="en" sz="1700">
                <a:latin typeface="Times"/>
                <a:ea typeface="Times"/>
                <a:cs typeface="Times"/>
                <a:sym typeface="Times"/>
              </a:rPr>
              <a:t>Displaying their ways for entertainment</a:t>
            </a:r>
            <a:endParaRPr sz="1700">
              <a:latin typeface="Times"/>
              <a:ea typeface="Times"/>
              <a:cs typeface="Times"/>
              <a:sym typeface="Time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latin typeface="Times"/>
              <a:ea typeface="Times"/>
              <a:cs typeface="Times"/>
              <a:sym typeface="Time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Times"/>
              <a:buChar char="-"/>
            </a:pPr>
            <a:r>
              <a:rPr lang="en" sz="1700">
                <a:latin typeface="Times"/>
                <a:ea typeface="Times"/>
                <a:cs typeface="Times"/>
                <a:sym typeface="Times"/>
              </a:rPr>
              <a:t>WW1 enlistment of Aboriginals </a:t>
            </a:r>
            <a:endParaRPr sz="1700">
              <a:latin typeface="Times"/>
              <a:ea typeface="Times"/>
              <a:cs typeface="Times"/>
              <a:sym typeface="Time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b="1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b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111825" y="69875"/>
            <a:ext cx="2529900" cy="6372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Times"/>
                <a:ea typeface="Times"/>
                <a:cs typeface="Times"/>
                <a:sym typeface="Times"/>
              </a:rPr>
              <a:t>First Nations</a:t>
            </a:r>
            <a:endParaRPr sz="3000" b="1"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id="68" name="Google Shape;68;p15" descr="Image result for first nations 1920s"/>
          <p:cNvPicPr preferRelativeResize="0"/>
          <p:nvPr/>
        </p:nvPicPr>
        <p:blipFill/>
        <p:spPr>
          <a:xfrm>
            <a:off x="5934250" y="0"/>
            <a:ext cx="3209750" cy="216642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/>
        </p:nvSpPr>
        <p:spPr>
          <a:xfrm>
            <a:off x="5980625" y="2166425"/>
            <a:ext cx="3117000" cy="4623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latin typeface="Times"/>
                <a:ea typeface="Times"/>
                <a:cs typeface="Times"/>
                <a:sym typeface="Times"/>
              </a:rPr>
              <a:t>(Above) Over 100 First Nations people march on Parliament Hill to protest the elimination of Aboriginal Rights in the proposed Constitution</a:t>
            </a:r>
            <a:endParaRPr sz="800" b="1"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id="70" name="Google Shape;70;p15" descr="Image result for first nations 1930 reservation"/>
          <p:cNvPicPr preferRelativeResize="0"/>
          <p:nvPr/>
        </p:nvPicPr>
        <p:blipFill/>
        <p:spPr>
          <a:xfrm>
            <a:off x="6024050" y="3193750"/>
            <a:ext cx="3073575" cy="19499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4961700" y="4408475"/>
            <a:ext cx="1062300" cy="6372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latin typeface="Times"/>
                <a:ea typeface="Times"/>
                <a:cs typeface="Times"/>
                <a:sym typeface="Times"/>
              </a:rPr>
              <a:t>(Right) First Nations posing for a group photo on a Reservation</a:t>
            </a:r>
            <a:endParaRPr sz="800" b="1"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/>
        </p:nvSpPr>
        <p:spPr>
          <a:xfrm>
            <a:off x="111825" y="978375"/>
            <a:ext cx="5535000" cy="33486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u="sng">
                <a:latin typeface="Times"/>
                <a:ea typeface="Times"/>
                <a:cs typeface="Times"/>
                <a:sym typeface="Times"/>
              </a:rPr>
              <a:t>Residential Schools</a:t>
            </a:r>
            <a:endParaRPr sz="1700" u="sng">
              <a:latin typeface="Times"/>
              <a:ea typeface="Times"/>
              <a:cs typeface="Times"/>
              <a:sym typeface="Time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u="sng">
              <a:latin typeface="Times"/>
              <a:ea typeface="Times"/>
              <a:cs typeface="Times"/>
              <a:sym typeface="Time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Times"/>
              <a:buChar char="-"/>
            </a:pPr>
            <a:r>
              <a:rPr lang="en" sz="1700">
                <a:latin typeface="Times"/>
                <a:ea typeface="Times"/>
                <a:cs typeface="Times"/>
                <a:sym typeface="Times"/>
              </a:rPr>
              <a:t>First Nations children were taught at schools on the Reservation that were funded by the government and run by the churches</a:t>
            </a:r>
            <a:endParaRPr sz="1700">
              <a:latin typeface="Times"/>
              <a:ea typeface="Times"/>
              <a:cs typeface="Times"/>
              <a:sym typeface="Time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latin typeface="Times"/>
              <a:ea typeface="Times"/>
              <a:cs typeface="Times"/>
              <a:sym typeface="Time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Times"/>
              <a:buChar char="-"/>
            </a:pPr>
            <a:r>
              <a:rPr lang="en" sz="1700">
                <a:latin typeface="Times"/>
                <a:ea typeface="Times"/>
                <a:cs typeface="Times"/>
                <a:sym typeface="Times"/>
              </a:rPr>
              <a:t>Were made to eradicate the First Nations people’s culture</a:t>
            </a:r>
            <a:endParaRPr sz="1700">
              <a:latin typeface="Times"/>
              <a:ea typeface="Times"/>
              <a:cs typeface="Times"/>
              <a:sym typeface="Time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latin typeface="Times"/>
              <a:ea typeface="Times"/>
              <a:cs typeface="Times"/>
              <a:sym typeface="Time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Times"/>
              <a:buChar char="-"/>
            </a:pPr>
            <a:r>
              <a:rPr lang="en" sz="1700">
                <a:latin typeface="Times"/>
                <a:ea typeface="Times"/>
                <a:cs typeface="Times"/>
                <a:sym typeface="Times"/>
              </a:rPr>
              <a:t>Students were abused</a:t>
            </a:r>
            <a:endParaRPr sz="1700">
              <a:latin typeface="Times"/>
              <a:ea typeface="Times"/>
              <a:cs typeface="Times"/>
              <a:sym typeface="Time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latin typeface="Times"/>
              <a:ea typeface="Times"/>
              <a:cs typeface="Times"/>
              <a:sym typeface="Time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Times"/>
              <a:buChar char="-"/>
            </a:pPr>
            <a:r>
              <a:rPr lang="en" sz="1700">
                <a:latin typeface="Times"/>
                <a:ea typeface="Times"/>
                <a:cs typeface="Times"/>
                <a:sym typeface="Times"/>
              </a:rPr>
              <a:t>Staff of school was almost always white </a:t>
            </a:r>
            <a:endParaRPr sz="1700">
              <a:latin typeface="Times"/>
              <a:ea typeface="Times"/>
              <a:cs typeface="Times"/>
              <a:sym typeface="Time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7" name="Google Shape;77;p16"/>
          <p:cNvSpPr txBox="1"/>
          <p:nvPr/>
        </p:nvSpPr>
        <p:spPr>
          <a:xfrm>
            <a:off x="111825" y="69875"/>
            <a:ext cx="2515800" cy="6372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First Nations</a:t>
            </a:r>
            <a:endParaRPr sz="3000" b="1"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id="78" name="Google Shape;78;p16" descr="Image result for residential school abuse"/>
          <p:cNvPicPr preferRelativeResize="0"/>
          <p:nvPr/>
        </p:nvPicPr>
        <p:blipFill/>
        <p:spPr>
          <a:xfrm>
            <a:off x="6093937" y="3113800"/>
            <a:ext cx="3050075" cy="202967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/>
        </p:nvSpPr>
        <p:spPr>
          <a:xfrm>
            <a:off x="5957900" y="2718100"/>
            <a:ext cx="3186000" cy="3726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latin typeface="Times"/>
                <a:ea typeface="Times"/>
                <a:cs typeface="Times"/>
                <a:sym typeface="Times"/>
              </a:rPr>
              <a:t>(Below) The Kamloops Indian Residential School, built in 1893, and closed in 1977</a:t>
            </a:r>
            <a:endParaRPr sz="800" b="1"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id="80" name="Google Shape;80;p16" descr="R.C. Indian Residential School" title="R.C. Indian Residential School"/>
          <p:cNvPicPr preferRelativeResize="0"/>
          <p:nvPr/>
        </p:nvPicPr>
        <p:blipFill/>
        <p:spPr>
          <a:xfrm>
            <a:off x="6093950" y="0"/>
            <a:ext cx="3050075" cy="18170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6"/>
          <p:cNvSpPr txBox="1"/>
          <p:nvPr/>
        </p:nvSpPr>
        <p:spPr>
          <a:xfrm>
            <a:off x="5087750" y="69875"/>
            <a:ext cx="1006200" cy="6372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Times"/>
                <a:ea typeface="Times"/>
                <a:cs typeface="Times"/>
                <a:sym typeface="Times"/>
              </a:rPr>
              <a:t>(</a:t>
            </a:r>
            <a:r>
              <a:rPr lang="en" sz="800" b="1">
                <a:latin typeface="Times"/>
                <a:ea typeface="Times"/>
                <a:cs typeface="Times"/>
                <a:sym typeface="Times"/>
              </a:rPr>
              <a:t>Right) First Nations students studying in a Residential School</a:t>
            </a:r>
            <a:endParaRPr sz="800" b="1"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id="82" name="Google Shape;82;p16"/>
          <p:cNvPicPr preferRelativeResize="0"/>
          <p:nvPr/>
        </p:nvPicPr>
        <p:blipFill/>
        <p:spPr>
          <a:xfrm>
            <a:off x="5957908" y="3090650"/>
            <a:ext cx="3186093" cy="207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/>
        </p:nvSpPr>
        <p:spPr>
          <a:xfrm>
            <a:off x="181725" y="1363750"/>
            <a:ext cx="5870400" cy="7329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latin typeface="Times"/>
                <a:ea typeface="Times"/>
                <a:cs typeface="Times"/>
                <a:sym typeface="Times"/>
              </a:rPr>
              <a:t>-The canadian KKK began organizing in Montréal, Ontario, BC and Manitoba in the early 1920s.</a:t>
            </a:r>
            <a:endParaRPr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88" name="Google Shape;88;p17"/>
          <p:cNvSpPr txBox="1"/>
          <p:nvPr/>
        </p:nvSpPr>
        <p:spPr>
          <a:xfrm>
            <a:off x="111825" y="69875"/>
            <a:ext cx="3088800" cy="6372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Times"/>
                <a:ea typeface="Times"/>
                <a:cs typeface="Times"/>
                <a:sym typeface="Times"/>
              </a:rPr>
              <a:t>Black Canadians</a:t>
            </a:r>
            <a:endParaRPr sz="3000" b="1"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id="89" name="Google Shape;89;p17"/>
          <p:cNvPicPr preferRelativeResize="0"/>
          <p:nvPr/>
        </p:nvPicPr>
        <p:blipFill/>
        <p:spPr>
          <a:xfrm>
            <a:off x="6705600" y="0"/>
            <a:ext cx="2438400" cy="19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 txBox="1"/>
          <p:nvPr/>
        </p:nvSpPr>
        <p:spPr>
          <a:xfrm>
            <a:off x="5464100" y="106025"/>
            <a:ext cx="1241400" cy="6372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latin typeface="Times"/>
                <a:ea typeface="Times"/>
                <a:cs typeface="Times"/>
                <a:sym typeface="Times"/>
              </a:rPr>
              <a:t>(right) Vancouver 1925, Canadian KKK members gather in Vancouver</a:t>
            </a:r>
            <a:endParaRPr sz="800" b="1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1" name="Google Shape;91;p17"/>
          <p:cNvSpPr txBox="1"/>
          <p:nvPr/>
        </p:nvSpPr>
        <p:spPr>
          <a:xfrm>
            <a:off x="111825" y="3446375"/>
            <a:ext cx="3522300" cy="15159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-In 1939 the canadian military they didn’t accept black volunteers but as the war got longer they accepted blacks and put them in the regular force</a:t>
            </a:r>
            <a:endParaRPr sz="1700"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id="92" name="Google Shape;92;p17"/>
          <p:cNvPicPr preferRelativeResize="0"/>
          <p:nvPr/>
        </p:nvPicPr>
        <p:blipFill/>
        <p:spPr>
          <a:xfrm>
            <a:off x="6140770" y="2495175"/>
            <a:ext cx="2097175" cy="2648326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7"/>
          <p:cNvSpPr txBox="1"/>
          <p:nvPr/>
        </p:nvSpPr>
        <p:spPr>
          <a:xfrm>
            <a:off x="5037075" y="3861100"/>
            <a:ext cx="1103700" cy="9339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Times"/>
                <a:ea typeface="Times"/>
                <a:cs typeface="Times"/>
                <a:sym typeface="Times"/>
              </a:rPr>
              <a:t>(</a:t>
            </a:r>
            <a:r>
              <a:rPr lang="en" sz="800" b="1">
                <a:latin typeface="Times"/>
                <a:ea typeface="Times"/>
                <a:cs typeface="Times"/>
                <a:sym typeface="Times"/>
              </a:rPr>
              <a:t>right) Lester Brown, a Black Canadian soldier who fought in during WW2 and partook in D-Day</a:t>
            </a:r>
            <a:endParaRPr sz="800" b="1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4" name="Google Shape;94;p17"/>
          <p:cNvSpPr txBox="1"/>
          <p:nvPr/>
        </p:nvSpPr>
        <p:spPr>
          <a:xfrm>
            <a:off x="139400" y="2606600"/>
            <a:ext cx="4530300" cy="6411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Times"/>
                <a:ea typeface="Times"/>
                <a:cs typeface="Times"/>
                <a:sym typeface="Times"/>
              </a:rPr>
              <a:t>-Most of the segregated schools were located in Nova Scotia and Ontario</a:t>
            </a:r>
            <a:endParaRPr sz="1700"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/>
        </p:nvSpPr>
        <p:spPr>
          <a:xfrm>
            <a:off x="111825" y="1118250"/>
            <a:ext cx="6373500" cy="7494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- </a:t>
            </a:r>
            <a:r>
              <a:rPr lang="en" sz="1700">
                <a:latin typeface="Times"/>
                <a:ea typeface="Times"/>
                <a:cs typeface="Times"/>
                <a:sym typeface="Times"/>
              </a:rPr>
              <a:t>The 1923 Chinese Immigration Act stopped a large number of chinese from entering Canada.</a:t>
            </a:r>
            <a:endParaRPr sz="170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00" name="Google Shape;100;p18"/>
          <p:cNvSpPr txBox="1"/>
          <p:nvPr/>
        </p:nvSpPr>
        <p:spPr>
          <a:xfrm>
            <a:off x="111825" y="69875"/>
            <a:ext cx="3088800" cy="6372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Times"/>
                <a:ea typeface="Times"/>
                <a:cs typeface="Times"/>
                <a:sym typeface="Times"/>
              </a:rPr>
              <a:t>Asian Canadians</a:t>
            </a:r>
            <a:endParaRPr sz="3000" b="1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01" name="Google Shape;101;p18"/>
          <p:cNvSpPr txBox="1"/>
          <p:nvPr/>
        </p:nvSpPr>
        <p:spPr>
          <a:xfrm>
            <a:off x="5926225" y="2334125"/>
            <a:ext cx="3088800" cy="9645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Times"/>
                <a:ea typeface="Times"/>
                <a:cs typeface="Times"/>
                <a:sym typeface="Times"/>
              </a:rPr>
              <a:t>- Asian Canadians were not allowed to fight in WW2 but this choice was later changed</a:t>
            </a:r>
            <a:endParaRPr sz="1700"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id="102" name="Google Shape;102;p18"/>
          <p:cNvPicPr preferRelativeResize="0"/>
          <p:nvPr/>
        </p:nvPicPr>
        <p:blipFill/>
        <p:spPr>
          <a:xfrm>
            <a:off x="251600" y="2334125"/>
            <a:ext cx="2261750" cy="2580983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8"/>
          <p:cNvSpPr txBox="1"/>
          <p:nvPr/>
        </p:nvSpPr>
        <p:spPr>
          <a:xfrm>
            <a:off x="4572000" y="3765100"/>
            <a:ext cx="1467600" cy="4962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latin typeface="Times"/>
                <a:ea typeface="Times"/>
                <a:cs typeface="Times"/>
                <a:sym typeface="Times"/>
              </a:rPr>
              <a:t>(Right) The first ever all Asian Canadian force named force 136</a:t>
            </a:r>
            <a:endParaRPr sz="800" b="1"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id="104" name="Google Shape;104;p18"/>
          <p:cNvPicPr preferRelativeResize="0"/>
          <p:nvPr/>
        </p:nvPicPr>
        <p:blipFill/>
        <p:spPr>
          <a:xfrm>
            <a:off x="5984902" y="3396474"/>
            <a:ext cx="2971423" cy="1410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8"/>
          <p:cNvSpPr txBox="1"/>
          <p:nvPr/>
        </p:nvSpPr>
        <p:spPr>
          <a:xfrm>
            <a:off x="2513350" y="4418825"/>
            <a:ext cx="1246500" cy="4962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latin typeface="Times"/>
                <a:ea typeface="Times"/>
                <a:cs typeface="Times"/>
                <a:sym typeface="Times"/>
              </a:rPr>
              <a:t> (Left)A political cartoon regarding the Immigration Act</a:t>
            </a:r>
            <a:endParaRPr sz="800" b="1"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/>
          <p:nvPr/>
        </p:nvSpPr>
        <p:spPr>
          <a:xfrm>
            <a:off x="1182600" y="2155950"/>
            <a:ext cx="6778800" cy="8316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Times"/>
                <a:ea typeface="Times"/>
                <a:cs typeface="Times"/>
                <a:sym typeface="Times"/>
              </a:rPr>
              <a:t>The End</a:t>
            </a:r>
            <a:endParaRPr sz="3500" b="1"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/>
          <p:nvPr/>
        </p:nvSpPr>
        <p:spPr>
          <a:xfrm>
            <a:off x="111825" y="69875"/>
            <a:ext cx="3088800" cy="6372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Times"/>
                <a:ea typeface="Times"/>
                <a:cs typeface="Times"/>
                <a:sym typeface="Times"/>
              </a:rPr>
              <a:t>Bibliography</a:t>
            </a:r>
            <a:endParaRPr sz="3000" b="1">
              <a:latin typeface="Times"/>
              <a:ea typeface="Times"/>
              <a:cs typeface="Times"/>
              <a:sym typeface="Time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16" name="Google Shape;116;p20"/>
          <p:cNvSpPr txBox="1"/>
          <p:nvPr/>
        </p:nvSpPr>
        <p:spPr>
          <a:xfrm>
            <a:off x="285350" y="1048275"/>
            <a:ext cx="2418000" cy="38577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Asian Canadians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-</a:t>
            </a:r>
            <a:r>
              <a:rPr lang="en" sz="1100" u="sng">
                <a:solidFill>
                  <a:srgbClr val="1155CC"/>
                </a:solidFill>
                <a:hlinkClick r:id="rId3"/>
              </a:rPr>
              <a:t>https://www.huffingtonpost.ca/2017/11/09/chinese-canadian-veterans-force-136_a_23272071/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-</a:t>
            </a:r>
            <a:r>
              <a:rPr lang="en" sz="1100" u="sng">
                <a:solidFill>
                  <a:srgbClr val="1155CC"/>
                </a:solidFill>
                <a:hlinkClick r:id="rId4"/>
              </a:rPr>
              <a:t>https://www.sfu.ca/chinese-canadian-history/chart_en.html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-</a:t>
            </a:r>
            <a:r>
              <a:rPr lang="en" sz="1100" u="sng">
                <a:solidFill>
                  <a:srgbClr val="1155CC"/>
                </a:solidFill>
                <a:hlinkClick r:id="rId5"/>
              </a:rPr>
              <a:t>https://www.thecanadianencyclopedia.ca/en/article/chinese-immigration-act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-</a:t>
            </a:r>
            <a:r>
              <a:rPr lang="en" sz="1100" u="sng">
                <a:solidFill>
                  <a:srgbClr val="1155CC"/>
                </a:solidFill>
                <a:hlinkClick r:id="rId6"/>
              </a:rPr>
              <a:t>https://www.thecanadianencyclopedia.ca/en/search?search=asian+canadians&amp;type=&amp;type=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-</a:t>
            </a:r>
            <a:r>
              <a:rPr lang="en" sz="1100" u="sng">
                <a:solidFill>
                  <a:srgbClr val="1155CC"/>
                </a:solidFill>
                <a:hlinkClick r:id="rId7"/>
              </a:rPr>
              <a:t>http://www.ccmms.ca/chinese-canadian-history/</a:t>
            </a:r>
            <a:endParaRPr sz="1100">
              <a:solidFill>
                <a:srgbClr val="1155CC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0"/>
          <p:cNvSpPr txBox="1"/>
          <p:nvPr/>
        </p:nvSpPr>
        <p:spPr>
          <a:xfrm>
            <a:off x="3363000" y="1048275"/>
            <a:ext cx="2418000" cy="38577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Black Canadians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</a:t>
            </a:r>
            <a:r>
              <a:rPr lang="en" sz="1100" u="sng">
                <a:solidFill>
                  <a:srgbClr val="1155CC"/>
                </a:solidFill>
                <a:hlinkClick r:id="rId8"/>
              </a:rPr>
              <a:t>https://www.thecanadianencyclopedia.ca/en/article/ku-klux-klan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u="sng">
                <a:solidFill>
                  <a:srgbClr val="1155CC"/>
                </a:solidFill>
                <a:hlinkClick r:id="rId9"/>
              </a:rPr>
              <a:t>https://www.adl.org/education-and-resources/resource-knowledge-base/hate-symbols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</a:t>
            </a:r>
            <a:r>
              <a:rPr lang="en" sz="1100" u="sng">
                <a:solidFill>
                  <a:srgbClr val="1155CC"/>
                </a:solidFill>
                <a:hlinkClick r:id="rId10"/>
              </a:rPr>
              <a:t>https://www.thestar.com/news/canada/2013/09/24/black_canadian_soldiers_life_and_dday_exploits_remembered.html</a:t>
            </a:r>
            <a:endParaRPr/>
          </a:p>
        </p:txBody>
      </p:sp>
      <p:sp>
        <p:nvSpPr>
          <p:cNvPr id="118" name="Google Shape;118;p20"/>
          <p:cNvSpPr txBox="1"/>
          <p:nvPr/>
        </p:nvSpPr>
        <p:spPr>
          <a:xfrm>
            <a:off x="6440650" y="1048275"/>
            <a:ext cx="2418000" cy="38577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Nations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</a:t>
            </a:r>
            <a:r>
              <a:rPr lang="en" sz="1100" u="sng">
                <a:solidFill>
                  <a:srgbClr val="1155CC"/>
                </a:solidFill>
                <a:hlinkClick r:id="rId11"/>
              </a:rPr>
              <a:t>https://www.thecanadianencyclopedia.ca/en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</a:t>
            </a:r>
            <a:r>
              <a:rPr lang="en" sz="1100" u="sng">
                <a:solidFill>
                  <a:srgbClr val="1155CC"/>
                </a:solidFill>
                <a:hlinkClick r:id="rId12"/>
              </a:rPr>
              <a:t>https://www.thecanadianencyclopedia.ca/en/article/residential-schools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</a:t>
            </a:r>
            <a:r>
              <a:rPr lang="en" sz="1100" u="sng">
                <a:solidFill>
                  <a:srgbClr val="1155CC"/>
                </a:solidFill>
                <a:hlinkClick r:id="rId13"/>
              </a:rPr>
              <a:t>https://www.thecanadianencyclopedia.ca/en/article/prejudice-and-discrimination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</a:t>
            </a:r>
            <a:r>
              <a:rPr lang="en" sz="1100" u="sng">
                <a:solidFill>
                  <a:srgbClr val="1155CC"/>
                </a:solidFill>
                <a:hlinkClick r:id="rId14"/>
              </a:rPr>
              <a:t>https://en.wikipedia.org/wiki/Kamloops_Indian_Residential_School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352</Words>
  <Application>Microsoft Office PowerPoint</Application>
  <PresentationFormat>On-screen Show (16:9)</PresentationFormat>
  <Paragraphs>54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Comfortaa</vt:lpstr>
      <vt:lpstr>Times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Brandi Rusk</dc:creator>
  <cp:lastModifiedBy>Brandi Rusk</cp:lastModifiedBy>
  <cp:revision>1</cp:revision>
  <dcterms:modified xsi:type="dcterms:W3CDTF">2019-03-13T04:39:19Z</dcterms:modified>
</cp:coreProperties>
</file>