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30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47" r:id="rId12"/>
    <p:sldId id="375" r:id="rId13"/>
    <p:sldId id="381" r:id="rId14"/>
    <p:sldId id="376" r:id="rId15"/>
    <p:sldId id="382" r:id="rId16"/>
    <p:sldId id="377" r:id="rId17"/>
    <p:sldId id="378" r:id="rId18"/>
    <p:sldId id="345" r:id="rId19"/>
    <p:sldId id="380" r:id="rId20"/>
    <p:sldId id="348" r:id="rId21"/>
    <p:sldId id="349" r:id="rId22"/>
    <p:sldId id="351" r:id="rId23"/>
    <p:sldId id="346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9" r:id="rId45"/>
    <p:sldId id="372" r:id="rId46"/>
    <p:sldId id="373" r:id="rId47"/>
    <p:sldId id="374" r:id="rId48"/>
  </p:sldIdLst>
  <p:sldSz cx="9144000" cy="6858000" type="screen4x3"/>
  <p:notesSz cx="687070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7303" cy="4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2205" y="1"/>
            <a:ext cx="2977303" cy="4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68675"/>
            <a:ext cx="2977303" cy="4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2205" y="9168675"/>
            <a:ext cx="2977303" cy="4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F3089A-01D8-45D7-922E-19850896D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86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5BA94-83FB-46A7-8B5E-547C6F3FD4E2}" type="datetimeFigureOut">
              <a:rPr lang="en-CA" smtClean="0"/>
              <a:t>2020-01-12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206500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45025"/>
            <a:ext cx="5495925" cy="3802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76563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2550" y="9169400"/>
            <a:ext cx="2976563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D30F7-4315-4F81-8788-DAEFA1760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95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30F7-4315-4F81-8788-DAEFA17605F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4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019B3F-4371-415B-9261-B90534035D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21611-DF62-4CF7-B9BE-819F03293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2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3ABBF-613D-4B8A-BC93-0D5BE0CBA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42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D484-BC5B-47AE-8306-44E2E65ED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B7B63-F498-4722-935B-A7B1B1DB8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9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E91FB-1875-4567-8E3B-A20964591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8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95FF-9FD3-41F2-8925-BF4CF75AB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7B6F-288F-4FAC-A488-8E3098923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B6B86-470B-4226-AE2E-C7C7B6AEB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25D85-040F-40A4-B018-CECBBD66D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9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D27F-3B2C-4852-8BEB-CAFECD1D3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96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F2B5EAD-E87E-4B21-BE06-9D94058F36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video/#/video/world/2006/03/11/amanpour.serbia.milosevic.obit.cnn" TargetMode="External"/><Relationship Id="rId2" Type="http://schemas.openxmlformats.org/officeDocument/2006/relationships/hyperlink" Target="http://archives.cbc.ca/IDC-1-71-579-3006/conflict_war/van_doos/clip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therjones.com/commentary/fiore/2005/03/never.html" TargetMode="Externa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2O45evC6wis" TargetMode="External"/><Relationship Id="rId4" Type="http://schemas.openxmlformats.org/officeDocument/2006/relationships/hyperlink" Target="http://www.youtube.com/watch?v=E45TH3xLpYw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F0wVy9qiAs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acrobat/readstep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r>
              <a:rPr lang="en-US" altLang="en-US" sz="4000" dirty="0"/>
              <a:t>Canadian Involvement in International Conflicts</a:t>
            </a:r>
            <a:br>
              <a:rPr lang="en-US" altLang="en-US" sz="4000" dirty="0"/>
            </a:br>
            <a:r>
              <a:rPr lang="en-US" altLang="en-US" sz="4000" dirty="0"/>
              <a:t>- Peacekeeping &amp; Beyond -</a:t>
            </a:r>
          </a:p>
        </p:txBody>
      </p:sp>
      <p:pic>
        <p:nvPicPr>
          <p:cNvPr id="59397" name="Picture 5" descr="cavu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Peacekeeping cont’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886200" cy="47244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400" dirty="0">
                <a:solidFill>
                  <a:srgbClr val="FFFF00"/>
                </a:solidFill>
              </a:rPr>
              <a:t>Armed intervention </a:t>
            </a:r>
            <a:r>
              <a:rPr lang="en-US" altLang="en-US" sz="2400" dirty="0"/>
              <a:t>with the intention of </a:t>
            </a:r>
            <a:r>
              <a:rPr lang="en-US" altLang="en-US" sz="2400" dirty="0">
                <a:solidFill>
                  <a:srgbClr val="FFFF00"/>
                </a:solidFill>
              </a:rPr>
              <a:t>protecting human rights</a:t>
            </a:r>
            <a:r>
              <a:rPr lang="en-US" altLang="en-US" sz="2400" dirty="0"/>
              <a:t> within the confines of another </a:t>
            </a:r>
            <a:r>
              <a:rPr lang="en-US" altLang="en-US" sz="2400" dirty="0">
                <a:solidFill>
                  <a:srgbClr val="FFFF00"/>
                </a:solidFill>
              </a:rPr>
              <a:t>sovereign state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Much debate re: the legality of intervening without consent in the affairs of sovereign states (sovereign – free from external control)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If state sovereignty not protected – could be seen as </a:t>
            </a:r>
            <a:r>
              <a:rPr lang="en-US" altLang="en-US" sz="2400" dirty="0">
                <a:solidFill>
                  <a:srgbClr val="FFFF00"/>
                </a:solidFill>
              </a:rPr>
              <a:t>imperialism</a:t>
            </a:r>
          </a:p>
        </p:txBody>
      </p:sp>
      <p:pic>
        <p:nvPicPr>
          <p:cNvPr id="83972" name="Picture 4" descr="Darfur_Genoc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7213"/>
            <a:ext cx="449580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80988" y="1247775"/>
            <a:ext cx="5357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g)	Humanitarian Interventions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343400" y="5105400"/>
            <a:ext cx="46450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However: important not to have human rights violations and crimes against humanity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Canadian Peacekeeping Missions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00"/>
                </a:solidFill>
              </a:rPr>
              <a:t>Korea:</a:t>
            </a:r>
            <a:r>
              <a:rPr lang="en-US" altLang="en-US" sz="2400" dirty="0" smtClean="0"/>
              <a:t> 1950-1953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00"/>
                </a:solidFill>
              </a:rPr>
              <a:t>Egypt</a:t>
            </a:r>
            <a:r>
              <a:rPr lang="en-US" altLang="en-US" sz="2400" dirty="0"/>
              <a:t>: 1956-67; 1973-78; 1987-present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Cyprus: 1963-92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Cambodia: 1972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Syria: 1978-present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>
                <a:solidFill>
                  <a:srgbClr val="FFFF00"/>
                </a:solidFill>
              </a:rPr>
              <a:t>Persian Gulf</a:t>
            </a:r>
            <a:r>
              <a:rPr lang="en-US" altLang="en-US" sz="2400" dirty="0"/>
              <a:t>: 1990-91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>
                <a:solidFill>
                  <a:srgbClr val="FFFF00"/>
                </a:solidFill>
              </a:rPr>
              <a:t>Bosnia</a:t>
            </a:r>
            <a:r>
              <a:rPr lang="en-US" altLang="en-US" sz="2400" dirty="0"/>
              <a:t>: 1991-97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>
                <a:solidFill>
                  <a:srgbClr val="FFFF00"/>
                </a:solidFill>
              </a:rPr>
              <a:t>Somalia</a:t>
            </a:r>
            <a:r>
              <a:rPr lang="en-US" altLang="en-US" sz="2400" dirty="0"/>
              <a:t>: 1993-96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>
                <a:solidFill>
                  <a:srgbClr val="FFFF00"/>
                </a:solidFill>
              </a:rPr>
              <a:t>Rwanda</a:t>
            </a:r>
            <a:r>
              <a:rPr lang="en-US" altLang="en-US" sz="2400" dirty="0"/>
              <a:t>: 1994-95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Haiti: 1995-98; 2004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East Timor: 1999-2001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Ethiopia and Eritrea: 2000-03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Afghanistan: 2001-present </a:t>
            </a:r>
          </a:p>
        </p:txBody>
      </p:sp>
      <p:pic>
        <p:nvPicPr>
          <p:cNvPr id="105476" name="Picture 4" descr="cdnpeacekp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Korea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Officially termed a </a:t>
            </a:r>
            <a:r>
              <a:rPr lang="en-US" sz="2800" dirty="0">
                <a:solidFill>
                  <a:srgbClr val="FFFF00"/>
                </a:solidFill>
              </a:rPr>
              <a:t>police action </a:t>
            </a:r>
            <a:r>
              <a:rPr lang="en-US" sz="2800" dirty="0"/>
              <a:t>by the Americans, the Korean Conflict was a battle between communist North, and democratic South.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War broke out in the 1950s when North Korea attempted to invade South Korea.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It is called Canada's "</a:t>
            </a:r>
            <a:r>
              <a:rPr lang="en-US" sz="2800" dirty="0">
                <a:solidFill>
                  <a:srgbClr val="FFFF00"/>
                </a:solidFill>
              </a:rPr>
              <a:t>Forgotten War</a:t>
            </a:r>
            <a:r>
              <a:rPr lang="en-US" sz="2800" dirty="0"/>
              <a:t>."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Sent </a:t>
            </a:r>
            <a:r>
              <a:rPr lang="en-US" sz="2800" dirty="0" smtClean="0">
                <a:solidFill>
                  <a:srgbClr val="FFFF00"/>
                </a:solidFill>
              </a:rPr>
              <a:t>three battleships </a:t>
            </a:r>
            <a:r>
              <a:rPr lang="en-US" sz="2800" dirty="0" smtClean="0"/>
              <a:t>from Victoria.  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Over 500 Canadians died in the United Nations' struggle to repel the communist forces that invaded South Korea on June 25, 1950.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It took the Canadian government 40 years to recognize the efforts of the </a:t>
            </a:r>
            <a:r>
              <a:rPr lang="en-US" sz="2800" dirty="0">
                <a:solidFill>
                  <a:srgbClr val="FFFF00"/>
                </a:solidFill>
              </a:rPr>
              <a:t>27,000 Canadians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213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rtsmia.org/art-of-asia/history/images/maps/korea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9308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8"/>
          </a:xfrm>
        </p:spPr>
        <p:txBody>
          <a:bodyPr/>
          <a:lstStyle/>
          <a:p>
            <a:pPr eaLnBrk="1" hangingPunct="1"/>
            <a:r>
              <a:rPr lang="en-US" altLang="en-US" smtClean="0"/>
              <a:t>Suez Crisis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Suez Canal links the Mediterranean and Red seas.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Originally privately owned by </a:t>
            </a:r>
            <a:r>
              <a:rPr lang="en-US" altLang="en-US" dirty="0" smtClean="0">
                <a:solidFill>
                  <a:srgbClr val="FFFF00"/>
                </a:solidFill>
              </a:rPr>
              <a:t>British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FF00"/>
                </a:solidFill>
              </a:rPr>
              <a:t>French</a:t>
            </a:r>
            <a:r>
              <a:rPr lang="en-US" altLang="en-US" dirty="0" smtClean="0"/>
              <a:t> investors.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1956 the Egyptian president took over the canal. (</a:t>
            </a:r>
            <a:r>
              <a:rPr lang="en-US" altLang="en-US" dirty="0" smtClean="0">
                <a:solidFill>
                  <a:srgbClr val="FFFF00"/>
                </a:solidFill>
              </a:rPr>
              <a:t>nationalized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This frightened neighboring Israel, as Egypt threatened to bar ships to and from Israel.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Britain and France supported Israel.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UN Security Council had called a halt to hostilities, but Britain and France didn’t listen and sent in troops.</a:t>
            </a:r>
          </a:p>
        </p:txBody>
      </p:sp>
    </p:spTree>
    <p:extLst>
      <p:ext uri="{BB962C8B-B14F-4D97-AF65-F5344CB8AC3E}">
        <p14:creationId xmlns:p14="http://schemas.microsoft.com/office/powerpoint/2010/main" val="34552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wsimg.bbc.co.uk/media/images/41910000/gif/_41910888_strategic_import_map4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860621" cy="60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80772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5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FFFF00"/>
                </a:solidFill>
              </a:rPr>
              <a:t>Soviet Union </a:t>
            </a:r>
            <a:r>
              <a:rPr lang="en-US" altLang="en-US" sz="2800" dirty="0" smtClean="0"/>
              <a:t>supported Egypt and immediately gave them financial aid and missiles.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US was mad at Britain and France for not asking permission to attack Egypt, but supported all efforts against the Soviet Union.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Canada’s Lester B. Pearson when to the UN and proposed that the UN Emergency Force be sent to the Suez Canal to separate and mediate the conversations between the rival armies.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With the arrival of the UNEF, the fighting between the combatants halted and a ceasefire was achieved. </a:t>
            </a:r>
          </a:p>
        </p:txBody>
      </p:sp>
    </p:spTree>
    <p:extLst>
      <p:ext uri="{BB962C8B-B14F-4D97-AF65-F5344CB8AC3E}">
        <p14:creationId xmlns:p14="http://schemas.microsoft.com/office/powerpoint/2010/main" val="12030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1991 Gulf War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August, 1990 – Iraqi army invaded </a:t>
            </a:r>
            <a:r>
              <a:rPr lang="en-US" altLang="en-US" sz="2400" dirty="0">
                <a:solidFill>
                  <a:srgbClr val="FFFF00"/>
                </a:solidFill>
              </a:rPr>
              <a:t>Kuwait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with US/ UN  involvement became </a:t>
            </a:r>
            <a:r>
              <a:rPr lang="en-US" altLang="en-US" sz="2400" dirty="0">
                <a:solidFill>
                  <a:srgbClr val="FFFF00"/>
                </a:solidFill>
              </a:rPr>
              <a:t>“Operation Desert Storm” </a:t>
            </a:r>
            <a:r>
              <a:rPr lang="en-US" altLang="en-US" sz="2400" dirty="0"/>
              <a:t>– Gulf War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Canada cooperated with the US in the first Gulf War because it was a UN-sanctioned mission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FF00"/>
                </a:solidFill>
              </a:rPr>
              <a:t>Canadian </a:t>
            </a:r>
            <a:r>
              <a:rPr lang="en-US" altLang="en-US" sz="2400" dirty="0">
                <a:solidFill>
                  <a:srgbClr val="FFFF00"/>
                </a:solidFill>
              </a:rPr>
              <a:t>ships and fighter planes were deployed to the </a:t>
            </a:r>
            <a:r>
              <a:rPr lang="en-US" altLang="en-US" sz="2400" dirty="0" smtClean="0">
                <a:solidFill>
                  <a:srgbClr val="FFFF00"/>
                </a:solidFill>
              </a:rPr>
              <a:t>area (more than 8,000 personnel) 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103428" name="Picture 4" descr="British_gulf_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1400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worldmaps.net/middleeast/middle-east-map-politic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064786" cy="64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 Peacekeeping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257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UN has helped millions of people worldwide through peacekeeping operations, and its social and economic agencies.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Canada has been a strong supporter of the UN; by 1999 Canadian peacekeepers had been involved in every UN operation since the start of these missions in 1956.</a:t>
            </a:r>
          </a:p>
        </p:txBody>
      </p:sp>
      <p:pic>
        <p:nvPicPr>
          <p:cNvPr id="75780" name="Picture 4" descr="Un peacekeeping soldier &amp;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140075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Somalia - 1992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29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drought-ridden land, Somalia engaged </a:t>
            </a:r>
            <a:r>
              <a:rPr lang="en-US" altLang="en-US" sz="2800" dirty="0">
                <a:solidFill>
                  <a:srgbClr val="FFFF00"/>
                </a:solidFill>
              </a:rPr>
              <a:t>in civil war,</a:t>
            </a:r>
            <a:r>
              <a:rPr lang="en-US" altLang="en-US" sz="2800" dirty="0"/>
              <a:t> with no internationally recognized government, from 1991 until 2005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thousands died from </a:t>
            </a:r>
            <a:r>
              <a:rPr lang="en-US" altLang="en-US" sz="2800" dirty="0">
                <a:solidFill>
                  <a:srgbClr val="FFFF00"/>
                </a:solidFill>
              </a:rPr>
              <a:t>starvation and war</a:t>
            </a:r>
          </a:p>
        </p:txBody>
      </p:sp>
      <p:pic>
        <p:nvPicPr>
          <p:cNvPr id="106500" name="Picture 4" descr="somalia1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457325"/>
            <a:ext cx="52101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somalia - canadi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51054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77813"/>
            <a:ext cx="3962400" cy="1139825"/>
          </a:xfrm>
        </p:spPr>
        <p:txBody>
          <a:bodyPr/>
          <a:lstStyle/>
          <a:p>
            <a:r>
              <a:rPr lang="en-US" altLang="en-US" sz="4000"/>
              <a:t>Somalia – cont’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410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 1992, the United States organized an international military force to try to end the chaos - Known as</a:t>
            </a:r>
            <a:r>
              <a:rPr lang="en-US" altLang="en-US" sz="2800" b="1" dirty="0"/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“Operation Restore Hope”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Canada </a:t>
            </a:r>
            <a:r>
              <a:rPr lang="en-US" altLang="en-US" sz="2800" dirty="0">
                <a:solidFill>
                  <a:srgbClr val="FFFF00"/>
                </a:solidFill>
              </a:rPr>
              <a:t>contributed 900 soldiers</a:t>
            </a:r>
            <a:r>
              <a:rPr lang="en-US" altLang="en-US" sz="2800" dirty="0"/>
              <a:t> from its elite Airborne Regiment. The mission was a disaster.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troops were unable to establish control and found themselves fighting the very people they had been sent to help.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Somalia – cont’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Some desperate Somalis started stealing from the soldiers' supplies.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On March 4, 1993, Canadian soldiers found two Somalis on the grounds of their </a:t>
            </a:r>
            <a:r>
              <a:rPr lang="en-US" altLang="en-US" sz="2800" dirty="0" err="1"/>
              <a:t>Belet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Huen</a:t>
            </a:r>
            <a:r>
              <a:rPr lang="en-US" altLang="en-US" sz="2800" dirty="0"/>
              <a:t> camp.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They </a:t>
            </a:r>
            <a:r>
              <a:rPr lang="en-US" altLang="en-US" sz="2800" dirty="0">
                <a:solidFill>
                  <a:srgbClr val="FFFF00"/>
                </a:solidFill>
              </a:rPr>
              <a:t>shot at the pair, killing one and wounding the other</a:t>
            </a:r>
            <a:r>
              <a:rPr lang="en-US" altLang="en-US" sz="2800" dirty="0"/>
              <a:t>.</a:t>
            </a:r>
          </a:p>
        </p:txBody>
      </p:sp>
      <p:pic>
        <p:nvPicPr>
          <p:cNvPr id="109572" name="Picture 4" descr="somalia peace-keeping-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419600" cy="42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343400" cy="1139825"/>
          </a:xfrm>
        </p:spPr>
        <p:txBody>
          <a:bodyPr/>
          <a:lstStyle/>
          <a:p>
            <a:r>
              <a:rPr lang="en-US" altLang="en-US" b="1"/>
              <a:t>Somalia – 1992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267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few days later, a teenager was caught breaking into the camp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Soldiers </a:t>
            </a:r>
            <a:r>
              <a:rPr lang="en-US" altLang="en-US" sz="2800" dirty="0">
                <a:solidFill>
                  <a:srgbClr val="FFFF00"/>
                </a:solidFill>
              </a:rPr>
              <a:t>beat him </a:t>
            </a:r>
            <a:r>
              <a:rPr lang="en-US" altLang="en-US" sz="2800" dirty="0"/>
              <a:t>to death.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One of these Canadian soldiers subsequently attempted suicide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 huge </a:t>
            </a:r>
            <a:r>
              <a:rPr lang="en-US" altLang="en-US" sz="2800" dirty="0">
                <a:solidFill>
                  <a:srgbClr val="FFFF00"/>
                </a:solidFill>
              </a:rPr>
              <a:t>cover-up occurred</a:t>
            </a:r>
            <a:r>
              <a:rPr lang="en-US" altLang="en-US" sz="2800" dirty="0"/>
              <a:t>, stretching all the way to the top ranks of the military</a:t>
            </a:r>
          </a:p>
        </p:txBody>
      </p:sp>
      <p:pic>
        <p:nvPicPr>
          <p:cNvPr id="104453" name="Picture 5" descr="somalia affair tortured Shidane Ar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60800"/>
            <a:ext cx="33528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somalia Shidane_Arone beating cor match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71938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943600" y="3200400"/>
            <a:ext cx="2590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1400"/>
              <a:t>Clayton Matchee with Somali teen Shidane Arone 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400800" y="6172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1" hangingPunct="1"/>
            <a:r>
              <a:rPr lang="en-US" altLang="en-US"/>
              <a:t>Kyle Brown,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b="1" dirty="0"/>
              <a:t>Somalia Affair”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military scandal that ensued, magnified by a highly politicized and publicized enquiry, that greatly damaged the reputation amongst Canadians of their military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resulted in the </a:t>
            </a:r>
            <a:r>
              <a:rPr lang="en-US" altLang="en-US" sz="2800" dirty="0">
                <a:solidFill>
                  <a:srgbClr val="FFFF00"/>
                </a:solidFill>
              </a:rPr>
              <a:t>disbandment</a:t>
            </a:r>
            <a:r>
              <a:rPr lang="en-US" altLang="en-US" sz="2800" dirty="0"/>
              <a:t> of the military unit involved (Airborne Regiment), as well significant changes to the Canadian Forces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110596" name="Picture 4" descr="200px-Canadian_Airborne_Reg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31623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ethnic clean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43200"/>
            <a:ext cx="8029575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Ethnic Cleansing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Ethnic Cleansing is a process in which the advancing army of one ethnic group </a:t>
            </a:r>
            <a:r>
              <a:rPr lang="en-US" altLang="en-US" sz="2400" dirty="0">
                <a:solidFill>
                  <a:srgbClr val="FFFF00"/>
                </a:solidFill>
              </a:rPr>
              <a:t>expels civilians of other ethnic groups from towns and villages it conquers in order to create ethnically pure enclaves for members of their ethnic group.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latin typeface="Comic Sans MS" panose="030F0702030302020204" pitchFamily="66" charset="0"/>
              </a:rPr>
              <a:t>	“In Germany they first came for the communists; and I didn’t speak up because I wasn’t a communist. Then they came for the Jews; and I didn’t speak up because I wasn’t a Jew. Then they came for the trade unionists; and I didn’t speak up because I wasn’t a trade unionist. Then they came for the Catholics; and I didn’t speak up because I wasn’t a Catholic. Then they came for me – and by that time there was nobody left to speak up.” </a:t>
            </a:r>
            <a:r>
              <a:rPr lang="en-US" altLang="en-US" sz="2000" dirty="0">
                <a:latin typeface="Comic Sans MS" panose="030F0702030302020204" pitchFamily="66" charset="0"/>
              </a:rPr>
              <a:t/>
            </a:r>
            <a:br>
              <a:rPr lang="en-US" altLang="en-US" sz="2000" dirty="0">
                <a:latin typeface="Comic Sans MS" panose="030F0702030302020204" pitchFamily="66" charset="0"/>
              </a:rPr>
            </a:br>
            <a:r>
              <a:rPr lang="en-US" altLang="en-US" sz="2000" dirty="0">
                <a:latin typeface="Comic Sans MS" panose="030F0702030302020204" pitchFamily="66" charset="0"/>
              </a:rPr>
              <a:t>– Martin </a:t>
            </a:r>
            <a:r>
              <a:rPr lang="en-US" altLang="en-US" sz="2000" dirty="0" err="1">
                <a:latin typeface="Comic Sans MS" panose="030F0702030302020204" pitchFamily="66" charset="0"/>
              </a:rPr>
              <a:t>Niemoller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genocide_rwanda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752600"/>
            <a:ext cx="3219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5029200" y="277813"/>
            <a:ext cx="3657600" cy="1139825"/>
          </a:xfrm>
        </p:spPr>
        <p:txBody>
          <a:bodyPr/>
          <a:lstStyle/>
          <a:p>
            <a:r>
              <a:rPr lang="en-US" altLang="en-US" dirty="0"/>
              <a:t>Genocide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7150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Genocide, as defined by the United Nations in 1948, means any of the following acts committed with intent to destroy, in whole or in part, a national, ethnic, racial or religious group, including: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(a) </a:t>
            </a:r>
            <a:r>
              <a:rPr lang="en-US" altLang="en-US" sz="2000" dirty="0">
                <a:solidFill>
                  <a:srgbClr val="FFFF00"/>
                </a:solidFill>
              </a:rPr>
              <a:t>Killing</a:t>
            </a:r>
            <a:r>
              <a:rPr lang="en-US" altLang="en-US" sz="2000" dirty="0"/>
              <a:t> members of the group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(b) Causing serious bodily or mental harm to members of the group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(c) Deliberately inflicting on the group conditions of life calculated to bring about its </a:t>
            </a:r>
            <a:r>
              <a:rPr lang="en-US" altLang="en-US" sz="2000" dirty="0">
                <a:solidFill>
                  <a:srgbClr val="FFFF00"/>
                </a:solidFill>
              </a:rPr>
              <a:t>physical destruction </a:t>
            </a:r>
            <a:r>
              <a:rPr lang="en-US" altLang="en-US" sz="2000" dirty="0"/>
              <a:t>in whole or in part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(d) Imposing measures intended to </a:t>
            </a:r>
            <a:r>
              <a:rPr lang="en-US" altLang="en-US" sz="2000" dirty="0">
                <a:solidFill>
                  <a:srgbClr val="FFFF00"/>
                </a:solidFill>
              </a:rPr>
              <a:t>prevent births within the group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(e) Forcibly </a:t>
            </a:r>
            <a:r>
              <a:rPr lang="en-US" altLang="en-US" sz="2000" dirty="0">
                <a:solidFill>
                  <a:srgbClr val="FFFF00"/>
                </a:solidFill>
              </a:rPr>
              <a:t>transferring children </a:t>
            </a:r>
            <a:r>
              <a:rPr lang="en-US" altLang="en-US" sz="2000" dirty="0"/>
              <a:t>of the group to another group.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95800" cy="1139825"/>
          </a:xfrm>
        </p:spPr>
        <p:txBody>
          <a:bodyPr/>
          <a:lstStyle/>
          <a:p>
            <a:r>
              <a:rPr lang="en-US" altLang="en-US"/>
              <a:t>Genocide – con’t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343400" cy="4953000"/>
          </a:xfrm>
        </p:spPr>
        <p:txBody>
          <a:bodyPr/>
          <a:lstStyle/>
          <a:p>
            <a:r>
              <a:rPr lang="en-US" altLang="en-US" sz="2800" dirty="0"/>
              <a:t>What remains unclear is the question of when institutionalized killing rises to the level of ethnic cleansing, or genocide. </a:t>
            </a:r>
          </a:p>
          <a:p>
            <a:r>
              <a:rPr lang="en-US" altLang="en-US" sz="2800" dirty="0"/>
              <a:t>The answer depends on whether events are seen through the eyes of victims or perpetrators. </a:t>
            </a:r>
          </a:p>
          <a:p>
            <a:endParaRPr lang="en-US" altLang="en-US" sz="2800" dirty="0"/>
          </a:p>
        </p:txBody>
      </p:sp>
      <p:pic>
        <p:nvPicPr>
          <p:cNvPr id="113668" name="Picture 4" descr="sudan genocide survey shenem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4114800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648200" y="4724400"/>
            <a:ext cx="4495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68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More important is whether the international community recognizes genocide and whether it is prepared to act to stop it.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Eight Stages of Genocide  </a:t>
            </a:r>
            <a:r>
              <a:rPr lang="en-US" altLang="en-US" sz="2000" b="1" dirty="0"/>
              <a:t>By Gregory H. Stanton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1. Classification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2. Symbolization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3. Dehumanization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4. Organization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114692" name="Picture 4" descr="kristalln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057400"/>
            <a:ext cx="5080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715000" cy="1139825"/>
          </a:xfrm>
        </p:spPr>
        <p:txBody>
          <a:bodyPr/>
          <a:lstStyle/>
          <a:p>
            <a:r>
              <a:rPr lang="en-US" altLang="en-US"/>
              <a:t>8 Stages of Genocide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5. Polarization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6. Preparation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7. Extermination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FF00"/>
                </a:solidFill>
              </a:rPr>
              <a:t>8. Denial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15716" name="Picture 4" descr="Sudan-genoc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37052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uez UNEF mission pat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562600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Peacekeeping – cont’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00600" y="1600200"/>
            <a:ext cx="4114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1st time “peacekeeping” used – </a:t>
            </a:r>
            <a:r>
              <a:rPr lang="en-US" altLang="en-US" sz="2800" dirty="0">
                <a:solidFill>
                  <a:srgbClr val="FFFF00"/>
                </a:solidFill>
              </a:rPr>
              <a:t>in Suez Crisis of 1956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rgbClr val="FFFF00"/>
                </a:solidFill>
              </a:rPr>
              <a:t>Lester B. Pearson’s </a:t>
            </a:r>
            <a:r>
              <a:rPr lang="en-US" altLang="en-US" sz="2400" dirty="0"/>
              <a:t>suggestion – won Nobel Peace Prize  for this in 1957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Initially developed as a means to resolve conflict </a:t>
            </a:r>
            <a:r>
              <a:rPr lang="en-US" altLang="en-US" sz="2800" u="sng" dirty="0"/>
              <a:t>between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Ethnic Cleansing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Occurred in both </a:t>
            </a:r>
            <a:r>
              <a:rPr lang="en-US" altLang="en-US" dirty="0">
                <a:solidFill>
                  <a:srgbClr val="FFFF00"/>
                </a:solidFill>
              </a:rPr>
              <a:t>Rwanda and former Yugoslavia </a:t>
            </a:r>
            <a:r>
              <a:rPr lang="en-US" altLang="en-US" dirty="0"/>
              <a:t>in 1990s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Former Yugoslavia:  </a:t>
            </a:r>
            <a:r>
              <a:rPr lang="en-US" altLang="en-US" dirty="0">
                <a:solidFill>
                  <a:srgbClr val="FFFF00"/>
                </a:solidFill>
              </a:rPr>
              <a:t>ethnic Cleansing </a:t>
            </a:r>
            <a:r>
              <a:rPr lang="en-US" altLang="en-US" dirty="0"/>
              <a:t>created more than two million refugees and displaced persons during the war in Bosnia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This number increased with the </a:t>
            </a:r>
            <a:r>
              <a:rPr lang="en-US" altLang="en-US" dirty="0">
                <a:solidFill>
                  <a:srgbClr val="FFFF00"/>
                </a:solidFill>
              </a:rPr>
              <a:t>expulsion of Serbs from Croatia</a:t>
            </a:r>
            <a:r>
              <a:rPr lang="en-US" altLang="en-US" dirty="0"/>
              <a:t> and with the ferocious </a:t>
            </a:r>
            <a:r>
              <a:rPr lang="en-US" altLang="en-US" dirty="0">
                <a:solidFill>
                  <a:srgbClr val="FFFF00"/>
                </a:solidFill>
              </a:rPr>
              <a:t>atrocities committed by Serbs against the Albanian majority in Kosovo</a:t>
            </a:r>
            <a:r>
              <a:rPr lang="en-US" altLang="en-US" dirty="0"/>
              <a:t>, prior and during (in spite of) NATO air strikes.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39825"/>
          </a:xfrm>
        </p:spPr>
        <p:txBody>
          <a:bodyPr/>
          <a:lstStyle/>
          <a:p>
            <a:r>
              <a:rPr lang="en-US" altLang="en-US"/>
              <a:t>Former Yugoslavia</a:t>
            </a:r>
          </a:p>
        </p:txBody>
      </p:sp>
      <p:pic>
        <p:nvPicPr>
          <p:cNvPr id="117763" name="Picture 3" descr="former yugo borde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162800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Yugoslavia – 1991 – 1999</a:t>
            </a:r>
            <a:endParaRPr lang="en-US" alt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334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United Nations got involved in September 1991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Canadian peacekeepers sent in </a:t>
            </a:r>
            <a:r>
              <a:rPr lang="en-US" altLang="en-US" sz="2800" dirty="0">
                <a:solidFill>
                  <a:srgbClr val="FFFF00"/>
                </a:solidFill>
              </a:rPr>
              <a:t>1991 until 1997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Fought mostly in Bosnia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Secured </a:t>
            </a:r>
            <a:r>
              <a:rPr lang="en-US" altLang="en-US" sz="2400" dirty="0" err="1"/>
              <a:t>Sarejevo</a:t>
            </a:r>
            <a:r>
              <a:rPr lang="en-US" altLang="en-US" sz="2400" dirty="0"/>
              <a:t> airport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Also participated as part of </a:t>
            </a:r>
            <a:r>
              <a:rPr lang="en-US" altLang="en-US" sz="2800" dirty="0">
                <a:solidFill>
                  <a:srgbClr val="FFFF00"/>
                </a:solidFill>
              </a:rPr>
              <a:t>NATO forces </a:t>
            </a:r>
            <a:r>
              <a:rPr lang="en-US" altLang="en-US" sz="2800" dirty="0"/>
              <a:t>in bombing raids and as peacekeepers in Kosovo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200400" y="5486400"/>
            <a:ext cx="5641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/>
              <a:t>CBC archives - Providing 'safe havens' in Bosnia </a:t>
            </a:r>
          </a:p>
          <a:p>
            <a:r>
              <a:rPr lang="en-US" altLang="en-US" sz="1400" dirty="0">
                <a:hlinkClick r:id="rId2"/>
              </a:rPr>
              <a:t>http://archives.cbc.ca/IDC-1-71-579-3006/conflict_war/van_doos/clip8</a:t>
            </a:r>
            <a:endParaRPr lang="en-US" altLang="en-US" sz="1400" dirty="0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838200" y="6096000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hlinkClick r:id="rId3"/>
              </a:rPr>
              <a:t>http://www.cnn.com/video/#/video/world/2006/03/11/amanpour.serbia.milosevic.obit.cnn</a:t>
            </a:r>
            <a:endParaRPr lang="en-US" altLang="en-US" sz="1400" dirty="0"/>
          </a:p>
        </p:txBody>
      </p:sp>
      <p:pic>
        <p:nvPicPr>
          <p:cNvPr id="118790" name="Picture 6" descr="un soldi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429000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Bosnia-</a:t>
            </a:r>
            <a:r>
              <a:rPr lang="en-US" altLang="en-US" sz="4000" b="1" dirty="0" err="1"/>
              <a:t>Herzogovina</a:t>
            </a:r>
            <a:r>
              <a:rPr lang="en-US" altLang="en-US" sz="4000" b="1" dirty="0"/>
              <a:t> 1992-1995</a:t>
            </a:r>
            <a:endParaRPr lang="en-US" altLang="en-US" sz="40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Yugoslavia has a long history of conflict between a very diverse mix of ethnic and religious groups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When Soviet Union collapsed in 1989, fighting erupted between various ethnic groups, leading to independence for </a:t>
            </a:r>
            <a:r>
              <a:rPr lang="en-US" altLang="en-US" sz="2400" dirty="0">
                <a:solidFill>
                  <a:srgbClr val="FFFF00"/>
                </a:solidFill>
              </a:rPr>
              <a:t>Slovenia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FFFF00"/>
                </a:solidFill>
              </a:rPr>
              <a:t>Croatia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When </a:t>
            </a:r>
            <a:r>
              <a:rPr lang="en-US" altLang="en-US" sz="2400" dirty="0">
                <a:solidFill>
                  <a:srgbClr val="FFFF00"/>
                </a:solidFill>
              </a:rPr>
              <a:t>Bosnian Muslims </a:t>
            </a:r>
            <a:r>
              <a:rPr lang="en-US" altLang="en-US" sz="2400" dirty="0"/>
              <a:t>declared independence, Yugoslav president </a:t>
            </a:r>
            <a:r>
              <a:rPr lang="en-US" altLang="en-US" sz="2400" dirty="0" err="1">
                <a:solidFill>
                  <a:srgbClr val="FFFF00"/>
                </a:solidFill>
              </a:rPr>
              <a:t>Slobadan</a:t>
            </a:r>
            <a:r>
              <a:rPr lang="en-US" altLang="en-US" sz="2400" dirty="0">
                <a:solidFill>
                  <a:srgbClr val="FFFF00"/>
                </a:solidFill>
              </a:rPr>
              <a:t> Milosevic </a:t>
            </a:r>
            <a:r>
              <a:rPr lang="en-US" altLang="en-US" sz="2400" dirty="0"/>
              <a:t>attacked to support the Serbian minority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119812" name="Picture 4" descr="bosnia stripped area Canada UN jan29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2672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5638800" y="5715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UN peacekeepers – 1992 Stripped area – Canadian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953000" cy="1139825"/>
          </a:xfrm>
        </p:spPr>
        <p:txBody>
          <a:bodyPr/>
          <a:lstStyle/>
          <a:p>
            <a:r>
              <a:rPr lang="en-US" altLang="en-US"/>
              <a:t>Former Yugoslavia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35052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As the Serbs forces advanced, they began to systematically eliminate Muslims (</a:t>
            </a:r>
            <a:r>
              <a:rPr lang="en-US" altLang="en-US" sz="2400" dirty="0">
                <a:solidFill>
                  <a:srgbClr val="FFFF00"/>
                </a:solidFill>
              </a:rPr>
              <a:t>Mostly Albanians</a:t>
            </a:r>
            <a:r>
              <a:rPr lang="en-US" altLang="en-US" sz="2400" dirty="0"/>
              <a:t>) and Muslim villages, in what became known as “ethnic cleansing.”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Over 200,000 Muslim civilians were murdered and 2,000,000 fled as refugees before NATO forces intervened to halt the genocide. </a:t>
            </a:r>
          </a:p>
        </p:txBody>
      </p:sp>
      <p:pic>
        <p:nvPicPr>
          <p:cNvPr id="120836" name="Picture 4" descr="milosevic in 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51816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581400" y="4648200"/>
            <a:ext cx="55626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After agreeing to a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cease-fire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Bosnia, the Serbs focused their attention and ethnic cleansing on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Kosovo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which led to the NATO air war and the arrest of Milosevic on war crimes charges.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Rwanda – 1994</a:t>
            </a:r>
            <a:endParaRPr lang="en-US" alt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19600" cy="4759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Rwanda is one of the smallest countries in Central Africa, with just 7 million people, and is comprised of two main ethnic groups, </a:t>
            </a:r>
            <a:r>
              <a:rPr lang="en-US" altLang="en-US" sz="2000" dirty="0">
                <a:solidFill>
                  <a:srgbClr val="FFFF00"/>
                </a:solidFill>
              </a:rPr>
              <a:t>the Hutu and the Tutsi</a:t>
            </a:r>
            <a:r>
              <a:rPr lang="en-US" altLang="en-US" sz="2000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Hutus account for </a:t>
            </a:r>
            <a:r>
              <a:rPr lang="en-US" altLang="en-US" sz="2000" dirty="0">
                <a:solidFill>
                  <a:srgbClr val="FFFF00"/>
                </a:solidFill>
              </a:rPr>
              <a:t>85-90%</a:t>
            </a:r>
            <a:r>
              <a:rPr lang="en-US" altLang="en-US" sz="2000" dirty="0"/>
              <a:t> of the population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Tutsi minority (</a:t>
            </a:r>
            <a:r>
              <a:rPr lang="en-US" altLang="en-US" sz="2000" dirty="0">
                <a:solidFill>
                  <a:srgbClr val="FFFF00"/>
                </a:solidFill>
              </a:rPr>
              <a:t>10-15%</a:t>
            </a:r>
            <a:r>
              <a:rPr lang="en-US" altLang="en-US" sz="2000" dirty="0"/>
              <a:t>)  was made the aristocracy of Rwanda during Belgian colonial rule and </a:t>
            </a:r>
            <a:r>
              <a:rPr lang="en-US" altLang="en-US" sz="2000" dirty="0">
                <a:solidFill>
                  <a:srgbClr val="FFFF00"/>
                </a:solidFill>
              </a:rPr>
              <a:t>dominated Hutu peasants </a:t>
            </a:r>
            <a:r>
              <a:rPr lang="en-US" altLang="en-US" sz="2000" dirty="0"/>
              <a:t>for decades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Following independence from Belgium in 1962, the Hutu majority seized power and reversed the roles, </a:t>
            </a:r>
            <a:r>
              <a:rPr lang="en-US" altLang="en-US" sz="2000" dirty="0">
                <a:solidFill>
                  <a:srgbClr val="FFFF00"/>
                </a:solidFill>
              </a:rPr>
              <a:t>oppressing the Tutsis </a:t>
            </a:r>
            <a:r>
              <a:rPr lang="en-US" altLang="en-US" sz="2000" dirty="0"/>
              <a:t>through systematic discrimination and acts of violence.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121860" name="Picture 4" descr="rwanda_kig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447800"/>
            <a:ext cx="406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Rwanda – cont’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267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900" dirty="0"/>
              <a:t> As a result, over 200,000 Tutsis fled to neighboring countries and formed </a:t>
            </a:r>
            <a:r>
              <a:rPr lang="en-US" altLang="en-US" sz="2900" dirty="0">
                <a:solidFill>
                  <a:srgbClr val="FFFF00"/>
                </a:solidFill>
              </a:rPr>
              <a:t>a rebel guerrilla army, the Rwandan Patriotic Front</a:t>
            </a:r>
          </a:p>
          <a:p>
            <a:pPr>
              <a:lnSpc>
                <a:spcPct val="80000"/>
              </a:lnSpc>
            </a:pPr>
            <a:r>
              <a:rPr lang="en-US" altLang="en-US" sz="2900" dirty="0"/>
              <a:t>In October 1993 the first elected </a:t>
            </a:r>
            <a:r>
              <a:rPr lang="en-US" altLang="en-US" sz="2900" dirty="0">
                <a:solidFill>
                  <a:srgbClr val="FFFF00"/>
                </a:solidFill>
              </a:rPr>
              <a:t>Hutu president of Burundi was assassinated</a:t>
            </a:r>
            <a:r>
              <a:rPr lang="en-US" altLang="en-US" sz="2900" dirty="0"/>
              <a:t>, sparking conflict </a:t>
            </a:r>
          </a:p>
          <a:p>
            <a:pPr>
              <a:lnSpc>
                <a:spcPct val="80000"/>
              </a:lnSpc>
            </a:pPr>
            <a:endParaRPr lang="en-US" altLang="en-US" sz="2900" dirty="0"/>
          </a:p>
        </p:txBody>
      </p:sp>
      <p:pic>
        <p:nvPicPr>
          <p:cNvPr id="122884" name="Picture 4" descr="rwanda_rfgees_tanzania_1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71600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953000" y="4572000"/>
            <a:ext cx="38862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2,500 U.N. peacekeeping force was sent to preserve a cease-fire while Rwandan and Burundi presidents met to work out a peace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029200" cy="1139825"/>
          </a:xfrm>
        </p:spPr>
        <p:txBody>
          <a:bodyPr/>
          <a:lstStyle/>
          <a:p>
            <a:r>
              <a:rPr lang="en-US" altLang="en-US" sz="4000"/>
              <a:t>Rwandan Genocide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572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April, 1994 - </a:t>
            </a:r>
            <a:r>
              <a:rPr lang="en-US" altLang="en-US" sz="2800" dirty="0">
                <a:solidFill>
                  <a:srgbClr val="FFFF00"/>
                </a:solidFill>
              </a:rPr>
              <a:t>Hutus began an unprecedented killing spree</a:t>
            </a:r>
            <a:r>
              <a:rPr lang="en-US" altLang="en-US" sz="2800" dirty="0"/>
              <a:t>, while the international community watched in horror and did nothing.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In July 1994, </a:t>
            </a:r>
            <a:r>
              <a:rPr lang="en-US" altLang="en-US" sz="2800" dirty="0">
                <a:solidFill>
                  <a:srgbClr val="FFFF00"/>
                </a:solidFill>
              </a:rPr>
              <a:t>Tutsi rebels defeated the Hutus</a:t>
            </a:r>
            <a:r>
              <a:rPr lang="en-US" altLang="en-US" sz="2800" dirty="0"/>
              <a:t>, stopping the genocide, which had claimed over </a:t>
            </a:r>
            <a:r>
              <a:rPr lang="en-US" altLang="en-US" sz="2800" dirty="0">
                <a:solidFill>
                  <a:srgbClr val="FFFF00"/>
                </a:solidFill>
              </a:rPr>
              <a:t>800,000 lives</a:t>
            </a:r>
            <a:r>
              <a:rPr lang="en-US" altLang="en-US" sz="2800" dirty="0"/>
              <a:t>, more than 10% of Rwanda’s population.</a:t>
            </a:r>
            <a:endParaRPr lang="en-US" altLang="en-US" sz="2800" b="1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123908" name="Picture 4" descr="rwanda killing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42672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5" descr="rwanda mach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7244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romeodallairelieutenantgeneral_19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-157163"/>
            <a:ext cx="45593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38600" cy="1139825"/>
          </a:xfrm>
        </p:spPr>
        <p:txBody>
          <a:bodyPr/>
          <a:lstStyle/>
          <a:p>
            <a:r>
              <a:rPr lang="en-US" altLang="en-US"/>
              <a:t>Rwanda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Canadian General </a:t>
            </a:r>
            <a:r>
              <a:rPr lang="en-US" altLang="en-US" sz="2800" dirty="0">
                <a:solidFill>
                  <a:srgbClr val="FFFF00"/>
                </a:solidFill>
              </a:rPr>
              <a:t>Romeo </a:t>
            </a:r>
            <a:r>
              <a:rPr lang="en-US" altLang="en-US" sz="2800" dirty="0" err="1">
                <a:solidFill>
                  <a:srgbClr val="FFFF00"/>
                </a:solidFill>
              </a:rPr>
              <a:t>Dallaire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was in charge of the mission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His hands were continuously tied by UN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Genocide may have been stopped if they had allowed him to </a:t>
            </a:r>
            <a:r>
              <a:rPr lang="en-US" altLang="en-US" sz="2800" dirty="0">
                <a:solidFill>
                  <a:srgbClr val="FFFF00"/>
                </a:solidFill>
              </a:rPr>
              <a:t>intervene earlier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rwandan kill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 descr="rwanda-dead red 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9475"/>
            <a:ext cx="44958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rwandabodi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0"/>
            <a:ext cx="55911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3200400" cy="1139825"/>
          </a:xfrm>
        </p:spPr>
        <p:txBody>
          <a:bodyPr/>
          <a:lstStyle/>
          <a:p>
            <a:r>
              <a:rPr lang="en-US" altLang="en-US"/>
              <a:t>Rwanda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228600" y="6119813"/>
            <a:ext cx="617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hlinkClick r:id="rId5"/>
              </a:rPr>
              <a:t>http://www.motherjones.com/commentary/fiore/2005/03/never.html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Peacekeeping – cont’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495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Achieved by deploying unarmed or lightly armed military personnel from a number of countries between the armed forces of the states that were formerly at war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In these circumstances – </a:t>
            </a:r>
            <a:r>
              <a:rPr lang="en-US" altLang="en-US" sz="2400" dirty="0">
                <a:solidFill>
                  <a:srgbClr val="FFFF00"/>
                </a:solidFill>
              </a:rPr>
              <a:t>ceasefire</a:t>
            </a:r>
            <a:r>
              <a:rPr lang="en-US" altLang="en-US" sz="2400" dirty="0"/>
              <a:t> in place and parties involved agreed to allow UN forces to be present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Peacekeepers NOT part of the conflict </a:t>
            </a:r>
            <a:r>
              <a:rPr lang="en-US" altLang="en-US" sz="2400" dirty="0">
                <a:solidFill>
                  <a:srgbClr val="FFFF00"/>
                </a:solidFill>
              </a:rPr>
              <a:t>– they observed the ceasefire</a:t>
            </a:r>
          </a:p>
        </p:txBody>
      </p:sp>
      <p:pic>
        <p:nvPicPr>
          <p:cNvPr id="77828" name="Picture 4" descr="peacekeeping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724400" cy="1139825"/>
          </a:xfrm>
        </p:spPr>
        <p:txBody>
          <a:bodyPr/>
          <a:lstStyle/>
          <a:p>
            <a:r>
              <a:rPr lang="en-US" altLang="en-US" dirty="0"/>
              <a:t>Land Mines Issue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Anti-Personnel Land Mines – major problem faced by people in war-torn countries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110 million anti-personnel mines in over 64 countries in the world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Internationally, 500 people die each week because of land mines &amp; thousands maimed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cannot distinguish between the combat boots of a soldier and the footfall of an innocent child.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126980" name="Picture 4" descr="land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6830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landmine victim Iraq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3241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733800" y="61722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CA" altLang="en-US">
                <a:hlinkClick r:id="rId4"/>
              </a:rPr>
              <a:t>http://www.youtube.com/watch?v=E45TH3xLpYw</a:t>
            </a:r>
            <a:endParaRPr lang="en-CA" alt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191000" y="58674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hlinkClick r:id="rId5"/>
              </a:rPr>
              <a:t>http://www.youtube.com/watch?v=2O45evC6wis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land mines searching leb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5486400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Land Mines – cont’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Land mines cost only </a:t>
            </a:r>
            <a:r>
              <a:rPr lang="en-US" altLang="en-US" sz="2400" dirty="0">
                <a:solidFill>
                  <a:srgbClr val="FFFF00"/>
                </a:solidFill>
              </a:rPr>
              <a:t>$5 </a:t>
            </a:r>
            <a:r>
              <a:rPr lang="en-US" altLang="en-US" sz="2400" dirty="0"/>
              <a:t>to buy – cost between </a:t>
            </a:r>
            <a:r>
              <a:rPr lang="en-US" altLang="en-US" sz="2400" dirty="0">
                <a:solidFill>
                  <a:srgbClr val="FFFF00"/>
                </a:solidFill>
              </a:rPr>
              <a:t>$300-$1,000 </a:t>
            </a:r>
            <a:r>
              <a:rPr lang="en-US" altLang="en-US" sz="2400" dirty="0"/>
              <a:t>EACH to remove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Estimates say would take 1,000 years to clear the world of land mines if no new mines laid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However – for every mine cleared, 20 more are laid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Only mine clearance technique known to be 100% effective – manually with metal detectors, prodders, and hand brooms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Land Mines – con’t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most heavily mine-affected countries in the world, according to a UN study, are: </a:t>
            </a:r>
            <a:r>
              <a:rPr lang="en-US" altLang="en-US" sz="2400" dirty="0">
                <a:solidFill>
                  <a:srgbClr val="FFFF00"/>
                </a:solidFill>
              </a:rPr>
              <a:t>Afghanistan</a:t>
            </a:r>
            <a:r>
              <a:rPr lang="en-US" altLang="en-US" sz="2400" dirty="0"/>
              <a:t>, Angola, Bosnia-Herzegovina, Cambodia, </a:t>
            </a:r>
            <a:r>
              <a:rPr lang="en-US" altLang="en-US" sz="2400" dirty="0">
                <a:solidFill>
                  <a:srgbClr val="FFFF00"/>
                </a:solidFill>
              </a:rPr>
              <a:t>Croatia</a:t>
            </a:r>
            <a:r>
              <a:rPr lang="en-US" altLang="en-US" sz="2400" dirty="0"/>
              <a:t>, Eritrea, Iraq, Mozambique, Namibia, </a:t>
            </a:r>
            <a:r>
              <a:rPr lang="en-US" altLang="en-US" sz="2400" dirty="0">
                <a:solidFill>
                  <a:srgbClr val="FFFF00"/>
                </a:solidFill>
              </a:rPr>
              <a:t>Somalia</a:t>
            </a:r>
            <a:r>
              <a:rPr lang="en-US" altLang="en-US" sz="2400" dirty="0"/>
              <a:t>, Nicaragua and </a:t>
            </a:r>
            <a:r>
              <a:rPr lang="en-US" altLang="en-US" sz="2400" dirty="0">
                <a:solidFill>
                  <a:srgbClr val="FFFF00"/>
                </a:solidFill>
              </a:rPr>
              <a:t>Sudan</a:t>
            </a:r>
            <a:r>
              <a:rPr lang="en-US" altLang="en-US" sz="2400" dirty="0"/>
              <a:t>.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129028" name="Picture 4" descr="landmin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17800"/>
            <a:ext cx="51816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04800" y="3124200"/>
            <a:ext cx="3276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These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countries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together account for almost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percent of the landmines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currently deployed in the world and also suffer the highest number of landmines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casualties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Land Mines – con’t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9624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Top Land-mine producing countries include China, Russia, and the </a:t>
            </a:r>
            <a:r>
              <a:rPr lang="en-US" altLang="en-US" sz="2400" dirty="0">
                <a:solidFill>
                  <a:srgbClr val="FFFF00"/>
                </a:solidFill>
              </a:rPr>
              <a:t>USA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1996 – Canada’s Foreign Minister, Lloyd </a:t>
            </a:r>
            <a:r>
              <a:rPr lang="en-US" altLang="en-US" sz="2400" dirty="0" err="1"/>
              <a:t>Axworthy</a:t>
            </a:r>
            <a:r>
              <a:rPr lang="en-US" altLang="en-US" sz="2400" dirty="0"/>
              <a:t> – hosted an international conference on Land Mines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December, 1997 – over 120 countries signed the </a:t>
            </a:r>
            <a:r>
              <a:rPr lang="en-US" altLang="en-US" sz="2800" b="1" dirty="0"/>
              <a:t>Anti-Personnel Land Mines Treaty in Ottawa</a:t>
            </a:r>
          </a:p>
        </p:txBody>
      </p:sp>
      <p:pic>
        <p:nvPicPr>
          <p:cNvPr id="130052" name="Picture 4" descr="landmine-ban si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62915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4419600" y="4114800"/>
            <a:ext cx="457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Bans the use, production, transfer, and stockpiling of land mines</a:t>
            </a:r>
          </a:p>
          <a:p>
            <a:pPr>
              <a:buFontTx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USA HAS NOT SIGNED THIS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TREATY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Countries that have signed in blue. </a:t>
            </a:r>
            <a:endParaRPr lang="en-CA" dirty="0"/>
          </a:p>
        </p:txBody>
      </p:sp>
      <p:pic>
        <p:nvPicPr>
          <p:cNvPr id="1026" name="Picture 2" descr="{{{image_alt}}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0" y="2133600"/>
            <a:ext cx="691652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US Invasion of Iraq - 2003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3276600" cy="3768725"/>
          </a:xfrm>
        </p:spPr>
        <p:txBody>
          <a:bodyPr/>
          <a:lstStyle/>
          <a:p>
            <a:r>
              <a:rPr lang="en-US" altLang="en-US" sz="2800" dirty="0"/>
              <a:t>Chretien’s government refused to support the US-led invasion because it was </a:t>
            </a:r>
            <a:r>
              <a:rPr lang="en-US" altLang="en-US" sz="2800" dirty="0">
                <a:solidFill>
                  <a:srgbClr val="FFFF00"/>
                </a:solidFill>
              </a:rPr>
              <a:t>NOT sanctioned by the UN</a:t>
            </a:r>
          </a:p>
          <a:p>
            <a:endParaRPr lang="en-US" altLang="en-US" sz="2800" dirty="0"/>
          </a:p>
        </p:txBody>
      </p:sp>
      <p:pic>
        <p:nvPicPr>
          <p:cNvPr id="131076" name="Picture 4" descr="iraq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4958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weapon of mass destruction - intelli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08940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world trade centers sept 11 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782888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Afghanistan</a:t>
            </a:r>
            <a:r>
              <a:rPr lang="en-US" altLang="en-US" dirty="0"/>
              <a:t> - </a:t>
            </a:r>
            <a:r>
              <a:rPr lang="en-US" altLang="en-US" dirty="0">
                <a:solidFill>
                  <a:schemeClr val="tx1"/>
                </a:solidFill>
              </a:rPr>
              <a:t>2001 - present</a:t>
            </a:r>
            <a:r>
              <a:rPr lang="en-US" altLang="en-US" dirty="0"/>
              <a:t> 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489075"/>
            <a:ext cx="4191000" cy="3997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When USA was attacked on September 11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, 2001, Canada became involved in Afghanistan as part of the </a:t>
            </a:r>
            <a:r>
              <a:rPr lang="en-US" altLang="en-US" sz="2800" dirty="0">
                <a:solidFill>
                  <a:srgbClr val="FFFF00"/>
                </a:solidFill>
              </a:rPr>
              <a:t>NATO Alliance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Controversial re: whether we should remain there or </a:t>
            </a:r>
            <a:r>
              <a:rPr lang="en-US" altLang="en-US" sz="2800" dirty="0" smtClean="0"/>
              <a:t>not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</a:rPr>
              <a:t>UPDATE:  MARCH 12</a:t>
            </a:r>
            <a:r>
              <a:rPr lang="en-US" alt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</a:rPr>
              <a:t> Mission ended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2101" name="Picture 5" descr="Afghanistan Kandahar consulting elders for cooperation ph4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04800" y="6172200"/>
            <a:ext cx="508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hlinkClick r:id="rId4"/>
              </a:rPr>
              <a:t>http://www.youtube.com/watch?v=PF0wVy9qiAs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153400" cy="8985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 Agencies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343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Canada is among the top ten donors, providing over US$600 million dollars a year in core and program funding to the UN System of funds, programs and agencies, such as: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 smtClean="0"/>
              <a:t>UN Development Program,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 smtClean="0"/>
              <a:t>UNICEF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 smtClean="0"/>
              <a:t>World Health Organization, </a:t>
            </a:r>
          </a:p>
        </p:txBody>
      </p:sp>
    </p:spTree>
    <p:extLst>
      <p:ext uri="{BB962C8B-B14F-4D97-AF65-F5344CB8AC3E}">
        <p14:creationId xmlns:p14="http://schemas.microsoft.com/office/powerpoint/2010/main" val="9000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91000" cy="1139825"/>
          </a:xfrm>
        </p:spPr>
        <p:txBody>
          <a:bodyPr/>
          <a:lstStyle/>
          <a:p>
            <a:r>
              <a:rPr lang="en-US" altLang="en-US" sz="4000"/>
              <a:t>Peacekeeping – cont’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9075"/>
            <a:ext cx="4114800" cy="4530725"/>
          </a:xfrm>
        </p:spPr>
        <p:txBody>
          <a:bodyPr/>
          <a:lstStyle/>
          <a:p>
            <a:pPr marL="633413" indent="-633413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With end of Cold war -dramatic shift in role of UN peacekeepers</a:t>
            </a:r>
          </a:p>
          <a:p>
            <a:pPr marL="633413" indent="-633413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a)	More Missions</a:t>
            </a:r>
          </a:p>
          <a:p>
            <a:pPr marL="633413" indent="-633413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/>
              <a:t>b)	Peacekeeping </a:t>
            </a:r>
            <a:r>
              <a:rPr lang="en-US" altLang="en-US" sz="2600" u="sng" dirty="0">
                <a:solidFill>
                  <a:srgbClr val="FFFF00"/>
                </a:solidFill>
              </a:rPr>
              <a:t>WITHIN states</a:t>
            </a:r>
          </a:p>
          <a:p>
            <a:pPr marL="1501775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400" dirty="0"/>
              <a:t>Often in </a:t>
            </a:r>
            <a:r>
              <a:rPr lang="en-US" altLang="en-US" sz="2400" dirty="0">
                <a:solidFill>
                  <a:srgbClr val="FFFF00"/>
                </a:solidFill>
              </a:rPr>
              <a:t>civil war </a:t>
            </a:r>
            <a:r>
              <a:rPr lang="en-US" altLang="en-US" sz="2400" dirty="0"/>
              <a:t>situations</a:t>
            </a:r>
          </a:p>
          <a:p>
            <a:pPr marL="1501775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400" dirty="0"/>
              <a:t>Without borders - often no clear area of conflict – fighting spread out throughout country’s territory</a:t>
            </a:r>
          </a:p>
        </p:txBody>
      </p:sp>
      <p:pic>
        <p:nvPicPr>
          <p:cNvPr id="78852" name="Picture 4" descr="peacekeeping 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CyprusDistricts UN buffer z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200400"/>
            <a:ext cx="4695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800600" y="61722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Cyprus – UN buffer Zone in Blue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Peacekeeping cont’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114800" cy="4530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c)	More Actors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400" dirty="0"/>
              <a:t>Now other organizations such as </a:t>
            </a:r>
            <a:r>
              <a:rPr lang="en-US" altLang="en-US" sz="2400" dirty="0">
                <a:solidFill>
                  <a:srgbClr val="FFFF00"/>
                </a:solidFill>
              </a:rPr>
              <a:t>NATO</a:t>
            </a:r>
            <a:r>
              <a:rPr lang="en-US" altLang="en-US" sz="2400" dirty="0"/>
              <a:t> have become involved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d)	Peace “Making”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400" dirty="0"/>
              <a:t>Peacekeeping no longer simply standing between 2 armies to keep the peace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400" dirty="0"/>
              <a:t>Increasingly a matter of </a:t>
            </a:r>
            <a:r>
              <a:rPr lang="en-US" altLang="en-US" sz="2400" u="sng" dirty="0">
                <a:solidFill>
                  <a:srgbClr val="FFFF00"/>
                </a:solidFill>
              </a:rPr>
              <a:t>creating</a:t>
            </a:r>
            <a:r>
              <a:rPr lang="en-US" altLang="en-US" sz="2400" dirty="0">
                <a:solidFill>
                  <a:srgbClr val="FFFF00"/>
                </a:solidFill>
              </a:rPr>
              <a:t> a peace where none exists </a:t>
            </a:r>
          </a:p>
        </p:txBody>
      </p:sp>
      <p:pic>
        <p:nvPicPr>
          <p:cNvPr id="79876" name="Picture 4" descr="afghanistan decision 2007-07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826000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048000" cy="1139825"/>
          </a:xfrm>
        </p:spPr>
        <p:txBody>
          <a:bodyPr/>
          <a:lstStyle/>
          <a:p>
            <a:r>
              <a:rPr lang="en-US" altLang="en-US" sz="4000"/>
              <a:t>UN  - Africa Missions</a:t>
            </a:r>
          </a:p>
        </p:txBody>
      </p:sp>
      <p:pic>
        <p:nvPicPr>
          <p:cNvPr id="80899" name="Picture 3" descr="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076325"/>
            <a:ext cx="56197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233738" y="2682875"/>
            <a:ext cx="11858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600" b="1">
                <a:solidFill>
                  <a:srgbClr val="CCFF33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Adobe Acrobat Required !</a:t>
            </a:r>
            <a:r>
              <a:rPr lang="en-US" altLang="en-US" sz="6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900"/>
          </a:p>
          <a:p>
            <a:endParaRPr lang="en-US" altLang="en-US"/>
          </a:p>
        </p:txBody>
      </p:sp>
      <p:graphicFrame>
        <p:nvGraphicFramePr>
          <p:cNvPr id="80901" name="Group 5"/>
          <p:cNvGraphicFramePr>
            <a:graphicFrameLocks noGrp="1"/>
          </p:cNvGraphicFramePr>
          <p:nvPr/>
        </p:nvGraphicFramePr>
        <p:xfrm>
          <a:off x="838200" y="1600200"/>
          <a:ext cx="2362200" cy="2194560"/>
        </p:xfrm>
        <a:graphic>
          <a:graphicData uri="http://schemas.openxmlformats.org/drawingml/2006/table">
            <a:tbl>
              <a:tblPr/>
              <a:tblGrid>
                <a:gridCol w="219075"/>
                <a:gridCol w="2143125"/>
              </a:tblGrid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DADA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UN peacekeeping missions</a:t>
                      </a:r>
                      <a:endParaRPr kumimoji="0" lang="en-US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6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DADA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UN peacemaking or peace-building in Africa</a:t>
                      </a:r>
                      <a:endParaRPr kumimoji="0" lang="en-US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10" name="Group 14"/>
          <p:cNvGraphicFramePr>
            <a:graphicFrameLocks noGrp="1"/>
          </p:cNvGraphicFramePr>
          <p:nvPr/>
        </p:nvGraphicFramePr>
        <p:xfrm>
          <a:off x="371475" y="1828800"/>
          <a:ext cx="542925" cy="609600"/>
        </p:xfrm>
        <a:graphic>
          <a:graphicData uri="http://schemas.openxmlformats.org/drawingml/2006/table">
            <a:tbl>
              <a:tblPr/>
              <a:tblGrid>
                <a:gridCol w="542925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8FC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916" name="Group 20"/>
          <p:cNvGraphicFramePr>
            <a:graphicFrameLocks noGrp="1"/>
          </p:cNvGraphicFramePr>
          <p:nvPr/>
        </p:nvGraphicFramePr>
        <p:xfrm>
          <a:off x="381000" y="2895600"/>
          <a:ext cx="542925" cy="609600"/>
        </p:xfrm>
        <a:graphic>
          <a:graphicData uri="http://schemas.openxmlformats.org/drawingml/2006/table">
            <a:tbl>
              <a:tblPr/>
              <a:tblGrid>
                <a:gridCol w="542925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6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Peacekeeping cont’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905000"/>
            <a:ext cx="5105400" cy="4225925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Modern peacekeeping involves: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200" dirty="0"/>
              <a:t>Training and restructuring local </a:t>
            </a:r>
            <a:r>
              <a:rPr lang="en-US" altLang="en-US" sz="2200" dirty="0">
                <a:solidFill>
                  <a:srgbClr val="FFFF00"/>
                </a:solidFill>
              </a:rPr>
              <a:t>police forces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200" dirty="0"/>
              <a:t>De-mining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200" dirty="0"/>
              <a:t>Conducting </a:t>
            </a:r>
            <a:r>
              <a:rPr lang="en-US" altLang="en-US" sz="2200" dirty="0">
                <a:solidFill>
                  <a:srgbClr val="FFFF00"/>
                </a:solidFill>
              </a:rPr>
              <a:t>elections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200" dirty="0"/>
              <a:t>Facilitating the return of </a:t>
            </a:r>
            <a:r>
              <a:rPr lang="en-US" altLang="en-US" sz="2200" dirty="0">
                <a:solidFill>
                  <a:srgbClr val="FFFF00"/>
                </a:solidFill>
              </a:rPr>
              <a:t>refugees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200" dirty="0"/>
              <a:t>Monitoring </a:t>
            </a:r>
            <a:r>
              <a:rPr lang="en-US" altLang="en-US" sz="2200" dirty="0">
                <a:solidFill>
                  <a:srgbClr val="FFFF00"/>
                </a:solidFill>
              </a:rPr>
              <a:t>human rights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200" dirty="0"/>
              <a:t>demobilizing and reintegrating former soldiers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200" dirty="0"/>
              <a:t>Promoting sustainable democracy and </a:t>
            </a:r>
            <a:r>
              <a:rPr lang="en-US" altLang="en-US" sz="2200" dirty="0">
                <a:solidFill>
                  <a:srgbClr val="FFFF00"/>
                </a:solidFill>
              </a:rPr>
              <a:t>economic development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28600" y="1295400"/>
            <a:ext cx="7620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e)	Changing Role of Peacekeepers</a:t>
            </a:r>
          </a:p>
        </p:txBody>
      </p:sp>
      <p:pic>
        <p:nvPicPr>
          <p:cNvPr id="81925" name="Picture 5" descr="Iraq elections kee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924300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Iraq democracy 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937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572000" cy="1139825"/>
          </a:xfrm>
        </p:spPr>
        <p:txBody>
          <a:bodyPr/>
          <a:lstStyle/>
          <a:p>
            <a:r>
              <a:rPr lang="en-US" altLang="en-US" sz="4000"/>
              <a:t>Peacekeeping cont’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800600" cy="5105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f)	More Diverse Skills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In order to respond to more complex situation, peacekeepers require a more diverse set of skills – experts include: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dirty="0"/>
              <a:t>Regional &amp; municipal administrators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dirty="0"/>
              <a:t>Judges and prosecutors to develop judiciaries or run courts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dirty="0">
                <a:solidFill>
                  <a:srgbClr val="FFFF00"/>
                </a:solidFill>
              </a:rPr>
              <a:t>Media, health, tax, and social policy advisors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dirty="0"/>
              <a:t>Child protection experts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dirty="0"/>
              <a:t>Security experts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dirty="0"/>
              <a:t>Facilitators and </a:t>
            </a:r>
            <a:r>
              <a:rPr lang="en-US" altLang="en-US" sz="2000" dirty="0">
                <a:solidFill>
                  <a:srgbClr val="FFFF00"/>
                </a:solidFill>
              </a:rPr>
              <a:t>mediators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 dirty="0"/>
              <a:t>Experts to help with sewage treatment plants or railways</a:t>
            </a:r>
          </a:p>
        </p:txBody>
      </p:sp>
      <p:pic>
        <p:nvPicPr>
          <p:cNvPr id="82948" name="Picture 4" descr="water for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7846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gaza-un-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14750"/>
            <a:ext cx="37338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2">
      <a:dk1>
        <a:srgbClr val="5F4545"/>
      </a:dk1>
      <a:lt1>
        <a:srgbClr val="FFFFFF"/>
      </a:lt1>
      <a:dk2>
        <a:srgbClr val="8F6969"/>
      </a:dk2>
      <a:lt2>
        <a:srgbClr val="FFFFCC"/>
      </a:lt2>
      <a:accent1>
        <a:srgbClr val="CC6600"/>
      </a:accent1>
      <a:accent2>
        <a:srgbClr val="924C0C"/>
      </a:accent2>
      <a:accent3>
        <a:srgbClr val="C6B9B9"/>
      </a:accent3>
      <a:accent4>
        <a:srgbClr val="DADADA"/>
      </a:accent4>
      <a:accent5>
        <a:srgbClr val="E2B8AA"/>
      </a:accent5>
      <a:accent6>
        <a:srgbClr val="84440A"/>
      </a:accent6>
      <a:hlink>
        <a:srgbClr val="CFD375"/>
      </a:hlink>
      <a:folHlink>
        <a:srgbClr val="98BB91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3625</TotalTime>
  <Words>2073</Words>
  <Application>Microsoft Office PowerPoint</Application>
  <PresentationFormat>On-screen Show (4:3)</PresentationFormat>
  <Paragraphs>226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Globe</vt:lpstr>
      <vt:lpstr>Canadian Involvement in International Conflicts - Peacekeeping &amp; Beyond -</vt:lpstr>
      <vt:lpstr>UN Peacekeeping</vt:lpstr>
      <vt:lpstr>Peacekeeping – cont’</vt:lpstr>
      <vt:lpstr>Peacekeeping – cont’</vt:lpstr>
      <vt:lpstr>Peacekeeping – cont’</vt:lpstr>
      <vt:lpstr>Peacekeeping cont’</vt:lpstr>
      <vt:lpstr>UN  - Africa Missions</vt:lpstr>
      <vt:lpstr>Peacekeeping cont’</vt:lpstr>
      <vt:lpstr>Peacekeeping cont’</vt:lpstr>
      <vt:lpstr>Peacekeeping cont’</vt:lpstr>
      <vt:lpstr>Canadian Peacekeeping Missions</vt:lpstr>
      <vt:lpstr>Korea</vt:lpstr>
      <vt:lpstr>PowerPoint Presentation</vt:lpstr>
      <vt:lpstr>Suez Crisis</vt:lpstr>
      <vt:lpstr>PowerPoint Presentation</vt:lpstr>
      <vt:lpstr>PowerPoint Presentation</vt:lpstr>
      <vt:lpstr>PowerPoint Presentation</vt:lpstr>
      <vt:lpstr>1991 Gulf War</vt:lpstr>
      <vt:lpstr>PowerPoint Presentation</vt:lpstr>
      <vt:lpstr>Somalia - 1992</vt:lpstr>
      <vt:lpstr>Somalia – cont’</vt:lpstr>
      <vt:lpstr>Somalia – cont’</vt:lpstr>
      <vt:lpstr>Somalia – 1992</vt:lpstr>
      <vt:lpstr>“Somalia Affair”</vt:lpstr>
      <vt:lpstr>Ethnic Cleansing</vt:lpstr>
      <vt:lpstr>Genocide</vt:lpstr>
      <vt:lpstr>Genocide – con’t</vt:lpstr>
      <vt:lpstr>The Eight Stages of Genocide  By Gregory H. Stanton  </vt:lpstr>
      <vt:lpstr>8 Stages of Genocide</vt:lpstr>
      <vt:lpstr>Ethnic Cleansing</vt:lpstr>
      <vt:lpstr>Former Yugoslavia</vt:lpstr>
      <vt:lpstr>Yugoslavia – 1991 – 1999</vt:lpstr>
      <vt:lpstr>Bosnia-Herzogovina 1992-1995</vt:lpstr>
      <vt:lpstr>Former Yugoslavia</vt:lpstr>
      <vt:lpstr>Rwanda – 1994</vt:lpstr>
      <vt:lpstr>Rwanda – cont’</vt:lpstr>
      <vt:lpstr>Rwandan Genocide</vt:lpstr>
      <vt:lpstr>Rwanda</vt:lpstr>
      <vt:lpstr>Rwanda</vt:lpstr>
      <vt:lpstr>Land Mines Issue</vt:lpstr>
      <vt:lpstr>Land Mines – cont’</vt:lpstr>
      <vt:lpstr>Land Mines – con’t</vt:lpstr>
      <vt:lpstr>Land Mines – con’t</vt:lpstr>
      <vt:lpstr>Countries that have signed in blue. </vt:lpstr>
      <vt:lpstr>US Invasion of Iraq - 2003 </vt:lpstr>
      <vt:lpstr>Afghanistan - 2001 - present </vt:lpstr>
      <vt:lpstr>UN Agencies</vt:lpstr>
    </vt:vector>
  </TitlesOfParts>
  <Company>Reynolds Secondary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- Indirect Conflicts</dc:title>
  <dc:creator>Reynolds Secondary</dc:creator>
  <cp:lastModifiedBy>Brandi Rusk</cp:lastModifiedBy>
  <cp:revision>107</cp:revision>
  <cp:lastPrinted>2014-05-05T04:21:19Z</cp:lastPrinted>
  <dcterms:created xsi:type="dcterms:W3CDTF">2008-01-07T02:18:31Z</dcterms:created>
  <dcterms:modified xsi:type="dcterms:W3CDTF">2020-01-13T05:55:08Z</dcterms:modified>
</cp:coreProperties>
</file>